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76"/>
  </p:notesMasterIdLst>
  <p:sldIdLst>
    <p:sldId id="316" r:id="rId2"/>
    <p:sldId id="317" r:id="rId3"/>
    <p:sldId id="354" r:id="rId4"/>
    <p:sldId id="355" r:id="rId5"/>
    <p:sldId id="347" r:id="rId6"/>
    <p:sldId id="348" r:id="rId7"/>
    <p:sldId id="349" r:id="rId8"/>
    <p:sldId id="318" r:id="rId9"/>
    <p:sldId id="319" r:id="rId10"/>
    <p:sldId id="320" r:id="rId11"/>
    <p:sldId id="322" r:id="rId12"/>
    <p:sldId id="408" r:id="rId13"/>
    <p:sldId id="323" r:id="rId14"/>
    <p:sldId id="324" r:id="rId15"/>
    <p:sldId id="409" r:id="rId16"/>
    <p:sldId id="379" r:id="rId17"/>
    <p:sldId id="396" r:id="rId18"/>
    <p:sldId id="310" r:id="rId19"/>
    <p:sldId id="410" r:id="rId20"/>
    <p:sldId id="325" r:id="rId21"/>
    <p:sldId id="357" r:id="rId22"/>
    <p:sldId id="398" r:id="rId23"/>
    <p:sldId id="326" r:id="rId24"/>
    <p:sldId id="284" r:id="rId25"/>
    <p:sldId id="285" r:id="rId26"/>
    <p:sldId id="286" r:id="rId27"/>
    <p:sldId id="346" r:id="rId28"/>
    <p:sldId id="373" r:id="rId29"/>
    <p:sldId id="287" r:id="rId30"/>
    <p:sldId id="328" r:id="rId31"/>
    <p:sldId id="329" r:id="rId32"/>
    <p:sldId id="330" r:id="rId33"/>
    <p:sldId id="331" r:id="rId34"/>
    <p:sldId id="375" r:id="rId35"/>
    <p:sldId id="333" r:id="rId36"/>
    <p:sldId id="420" r:id="rId37"/>
    <p:sldId id="404" r:id="rId38"/>
    <p:sldId id="405" r:id="rId39"/>
    <p:sldId id="406" r:id="rId40"/>
    <p:sldId id="421" r:id="rId41"/>
    <p:sldId id="381" r:id="rId42"/>
    <p:sldId id="391" r:id="rId43"/>
    <p:sldId id="411" r:id="rId44"/>
    <p:sldId id="383" r:id="rId45"/>
    <p:sldId id="399" r:id="rId46"/>
    <p:sldId id="401" r:id="rId47"/>
    <p:sldId id="385" r:id="rId48"/>
    <p:sldId id="289" r:id="rId49"/>
    <p:sldId id="388" r:id="rId50"/>
    <p:sldId id="392" r:id="rId51"/>
    <p:sldId id="390" r:id="rId52"/>
    <p:sldId id="336" r:id="rId53"/>
    <p:sldId id="395" r:id="rId54"/>
    <p:sldId id="394" r:id="rId55"/>
    <p:sldId id="377" r:id="rId56"/>
    <p:sldId id="393" r:id="rId57"/>
    <p:sldId id="403" r:id="rId58"/>
    <p:sldId id="422" r:id="rId59"/>
    <p:sldId id="339" r:id="rId60"/>
    <p:sldId id="338" r:id="rId61"/>
    <p:sldId id="402" r:id="rId62"/>
    <p:sldId id="407" r:id="rId63"/>
    <p:sldId id="292" r:id="rId64"/>
    <p:sldId id="343" r:id="rId65"/>
    <p:sldId id="344" r:id="rId66"/>
    <p:sldId id="315" r:id="rId67"/>
    <p:sldId id="291" r:id="rId68"/>
    <p:sldId id="413" r:id="rId69"/>
    <p:sldId id="414" r:id="rId70"/>
    <p:sldId id="415" r:id="rId71"/>
    <p:sldId id="416" r:id="rId72"/>
    <p:sldId id="417" r:id="rId73"/>
    <p:sldId id="418" r:id="rId74"/>
    <p:sldId id="41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4016E-89CC-4BCE-8E60-3D8967A90103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53947-E50B-42C7-BB94-6EFFEF56A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53947-E50B-42C7-BB94-6EFFEF56A50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32B-5BFC-4AEC-BA6D-38E09326DA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332F6910-87E4-674A-8A6D-EBED95A4D046}" type="datetimeFigureOut">
              <a:rPr lang="en-US" smtClean="0"/>
              <a:pPr/>
              <a:t>8/1/11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45C50FAF-F710-DC45-96D2-E7612C991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Risk-averse preferences </a:t>
            </a:r>
            <a:r>
              <a:rPr lang="en-US" dirty="0" smtClean="0"/>
              <a:t>as an </a:t>
            </a:r>
            <a:r>
              <a:rPr lang="en-US" dirty="0"/>
              <a:t>AGI safety technique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Carl </a:t>
            </a:r>
            <a:r>
              <a:rPr lang="en-US" dirty="0" err="1" smtClean="0"/>
              <a:t>Shulman</a:t>
            </a:r>
            <a:r>
              <a:rPr lang="en-US" dirty="0" smtClean="0"/>
              <a:t>, Singularity Institute</a:t>
            </a:r>
          </a:p>
          <a:p>
            <a:r>
              <a:rPr lang="en-US" dirty="0" smtClean="0"/>
              <a:t>Anna Salamon, Singularity Institute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escape 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" y="1738643"/>
            <a:ext cx="4089041" cy="1390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P(</a:t>
            </a:r>
            <a:r>
              <a:rPr lang="en-US" sz="2800" dirty="0" err="1" smtClean="0"/>
              <a:t>conq</a:t>
            </a:r>
            <a:r>
              <a:rPr lang="en-US" sz="2800" dirty="0" smtClean="0"/>
              <a:t>.)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conq</a:t>
            </a:r>
            <a:r>
              <a:rPr lang="en-US" sz="2800" baseline="-25000" dirty="0" smtClean="0"/>
              <a:t>.</a:t>
            </a:r>
            <a:r>
              <a:rPr lang="en-US" sz="2800" dirty="0" smtClean="0"/>
              <a:t> + P(shutdown)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shutdown</a:t>
            </a:r>
            <a:r>
              <a:rPr lang="en-US" sz="2800" dirty="0" smtClean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7431" y="1942559"/>
            <a:ext cx="4295104" cy="901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P(reward)U</a:t>
            </a:r>
            <a:r>
              <a:rPr lang="en-US" sz="3200" baseline="-25000" dirty="0" smtClean="0"/>
              <a:t>reward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785" y="1736495"/>
            <a:ext cx="940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pic>
        <p:nvPicPr>
          <p:cNvPr id="7" name="Picture 6" descr="sc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70" y="2698462"/>
            <a:ext cx="3717757" cy="3740635"/>
          </a:xfrm>
          <a:prstGeom prst="rect">
            <a:avLst/>
          </a:prstGeom>
        </p:spPr>
      </p:pic>
      <p:pic>
        <p:nvPicPr>
          <p:cNvPr id="8" name="Picture 7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0247">
            <a:off x="2818482" y="4649127"/>
            <a:ext cx="1627305" cy="1288826"/>
          </a:xfrm>
          <a:prstGeom prst="rect">
            <a:avLst/>
          </a:prstGeom>
        </p:spPr>
      </p:pic>
      <p:pic>
        <p:nvPicPr>
          <p:cNvPr id="9" name="Picture 8" descr="lollip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77756">
            <a:off x="5399754" y="4538497"/>
            <a:ext cx="721573" cy="177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Is this a plausible scenario?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Why utility functions?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Optimizers are useful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2428" y="4634806"/>
            <a:ext cx="8029977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1065" y="4877057"/>
            <a:ext cx="1796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hand-specified actions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87144" y="4805793"/>
            <a:ext cx="247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domain-specific optimizer (</a:t>
            </a:r>
            <a:r>
              <a:rPr lang="en-US" sz="2400" i="1" dirty="0" smtClean="0"/>
              <a:t>e.g.</a:t>
            </a:r>
            <a:r>
              <a:rPr lang="en-US" sz="2400" dirty="0" smtClean="0"/>
              <a:t>, chess AI)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12041" y="5018397"/>
            <a:ext cx="185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optimizer</a:t>
            </a:r>
            <a:endParaRPr lang="en-US" sz="2800" dirty="0"/>
          </a:p>
        </p:txBody>
      </p:sp>
      <p:pic>
        <p:nvPicPr>
          <p:cNvPr id="9" name="Picture 8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12" y="2279562"/>
            <a:ext cx="2321093" cy="1777285"/>
          </a:xfrm>
          <a:prstGeom prst="rect">
            <a:avLst/>
          </a:prstGeom>
        </p:spPr>
      </p:pic>
      <p:pic>
        <p:nvPicPr>
          <p:cNvPr id="10" name="Picture 9" descr="computerch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71" y="2135334"/>
            <a:ext cx="3020899" cy="2175047"/>
          </a:xfrm>
          <a:prstGeom prst="rect">
            <a:avLst/>
          </a:prstGeom>
        </p:spPr>
      </p:pic>
      <p:pic>
        <p:nvPicPr>
          <p:cNvPr id="13" name="Picture 12" descr="puppe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02" y="1919598"/>
            <a:ext cx="1970467" cy="28455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1533974" y="4633416"/>
            <a:ext cx="383591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67325" y="4648515"/>
            <a:ext cx="383591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06741" y="4648515"/>
            <a:ext cx="383591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“Optimize for </a:t>
            </a:r>
            <a:r>
              <a:rPr lang="en-US" i="1" dirty="0" smtClean="0"/>
              <a:t>X</a:t>
            </a:r>
            <a:r>
              <a:rPr lang="en-US" dirty="0" smtClean="0"/>
              <a:t>” is an attractor</a:t>
            </a:r>
            <a:endParaRPr lang="en-US" dirty="0"/>
          </a:p>
        </p:txBody>
      </p:sp>
      <p:pic>
        <p:nvPicPr>
          <p:cNvPr id="4" name="Picture 3" descr="equ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79" y="1576840"/>
            <a:ext cx="5266117" cy="394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4136" y="6014433"/>
            <a:ext cx="279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Omohundro</a:t>
            </a:r>
            <a:r>
              <a:rPr lang="en-US" sz="2000" dirty="0" smtClean="0"/>
              <a:t>, 2008)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Why</a:t>
            </a:r>
            <a:r>
              <a:rPr lang="en-US" dirty="0" smtClean="0"/>
              <a:t> alien goals?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to design the right optimization-target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338" y="1992313"/>
            <a:ext cx="6364287" cy="395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95650" y="1258888"/>
            <a:ext cx="9601200" cy="718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scenarios with </a:t>
            </a:r>
            <a:r>
              <a:rPr lang="en-US" dirty="0" err="1" smtClean="0"/>
              <a:t>AGIs</a:t>
            </a:r>
            <a:r>
              <a:rPr lang="en-US" dirty="0" smtClean="0"/>
              <a:t> with alien goals worth considering</a:t>
            </a:r>
            <a:endParaRPr lang="en-US" dirty="0"/>
          </a:p>
        </p:txBody>
      </p:sp>
      <p:pic>
        <p:nvPicPr>
          <p:cNvPr id="6" name="Picture 5" descr="brainmec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aletilt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19" y="1396536"/>
            <a:ext cx="4564053" cy="459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anyone really this risk-averse?</a:t>
            </a:r>
            <a:endParaRPr lang="en-US" dirty="0"/>
          </a:p>
        </p:txBody>
      </p:sp>
      <p:pic>
        <p:nvPicPr>
          <p:cNvPr id="6" name="Picture 5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0247">
            <a:off x="5120756" y="3704925"/>
            <a:ext cx="1627305" cy="1288826"/>
          </a:xfrm>
          <a:prstGeom prst="rect">
            <a:avLst/>
          </a:prstGeom>
        </p:spPr>
      </p:pic>
      <p:pic>
        <p:nvPicPr>
          <p:cNvPr id="7" name="Picture 6" descr="lollip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77756">
            <a:off x="2987698" y="4122338"/>
            <a:ext cx="721573" cy="177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7915" y="2115401"/>
            <a:ext cx="1040248" cy="627804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51669">
            <a:off x="5172903" y="1956227"/>
            <a:ext cx="17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80% chance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12157" y="2743205"/>
            <a:ext cx="1133339" cy="533342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5071">
            <a:off x="5344104" y="3130512"/>
            <a:ext cx="1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20% chance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pic>
        <p:nvPicPr>
          <p:cNvPr id="29" name="Picture 28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6" y="1506507"/>
            <a:ext cx="1374997" cy="10889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8612" y="1700010"/>
            <a:ext cx="1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over universe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21263" y="3238291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shutdown</a:t>
            </a:r>
            <a:endParaRPr lang="en-US" dirty="0"/>
          </a:p>
        </p:txBody>
      </p:sp>
      <p:pic>
        <p:nvPicPr>
          <p:cNvPr id="32" name="Picture 31" descr="lollip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2330">
            <a:off x="5412038" y="4131723"/>
            <a:ext cx="721573" cy="1771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9520" y="5166439"/>
            <a:ext cx="12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reward</a:t>
            </a:r>
            <a:endParaRPr lang="en-US" dirty="0"/>
          </a:p>
        </p:txBody>
      </p:sp>
      <p:pic>
        <p:nvPicPr>
          <p:cNvPr id="35" name="Picture 34" descr="shutdown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978" y="3065157"/>
            <a:ext cx="674890" cy="6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91" y="2575772"/>
            <a:ext cx="66107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Risk-averse </a:t>
            </a:r>
            <a:r>
              <a:rPr lang="en-US" dirty="0" smtClean="0"/>
              <a:t>preferences are common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letilt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70" y="1396536"/>
            <a:ext cx="4564053" cy="459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rather have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145" y="3693018"/>
            <a:ext cx="1479225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Certainty of happy lifetime in modern 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341" y="3159869"/>
            <a:ext cx="1538589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10% </a:t>
            </a:r>
            <a:r>
              <a:rPr lang="en-US" dirty="0" smtClean="0">
                <a:solidFill>
                  <a:schemeClr val="bg1"/>
                </a:solidFill>
              </a:rPr>
              <a:t>chance of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10^100 years of superhuman existence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797" y="6091707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Posner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letilt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70" y="1396536"/>
            <a:ext cx="4564053" cy="459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rather have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145" y="3693018"/>
            <a:ext cx="1479225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Certainty of happy lifetime in modern 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341" y="3159869"/>
            <a:ext cx="1538589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-20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chance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10^100 years of superhuman existence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U(universe)=number of copies of genome </a:t>
            </a:r>
            <a:r>
              <a:rPr lang="en-US" i="1" dirty="0" smtClean="0"/>
              <a:t>X</a:t>
            </a:r>
            <a:r>
              <a:rPr lang="en-US" dirty="0" smtClean="0"/>
              <a:t>, up to </a:t>
            </a:r>
            <a:r>
              <a:rPr lang="en-US" i="1" dirty="0" smtClean="0"/>
              <a:t>n</a:t>
            </a:r>
            <a:endParaRPr lang="en-US" dirty="0"/>
          </a:p>
        </p:txBody>
      </p:sp>
      <p:pic>
        <p:nvPicPr>
          <p:cNvPr id="3" name="Picture 2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37" y="4390348"/>
            <a:ext cx="2082115" cy="159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ceiling, </a:t>
            </a:r>
            <a:r>
              <a:rPr lang="en-US" i="1" dirty="0" err="1" smtClean="0"/>
              <a:t>n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26970" y="1396536"/>
            <a:ext cx="4564053" cy="4592139"/>
            <a:chOff x="2226970" y="1396536"/>
            <a:chExt cx="4564053" cy="4592139"/>
          </a:xfrm>
        </p:grpSpPr>
        <p:pic>
          <p:nvPicPr>
            <p:cNvPr id="5" name="Picture 4" descr="scaletiltlef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6970" y="1396536"/>
              <a:ext cx="4564053" cy="45921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98501" y="4275784"/>
              <a:ext cx="1468191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certainty of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 trillionth of </a:t>
              </a:r>
              <a:r>
                <a:rPr lang="en-US" dirty="0" smtClean="0">
                  <a:solidFill>
                    <a:schemeClr val="bg1"/>
                  </a:solidFill>
                </a:rPr>
                <a:t>universe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00918" y="3445776"/>
              <a:ext cx="1238518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10% chance of entire universe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fla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2" y="2484995"/>
            <a:ext cx="1204175" cy="205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letilt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70" y="1992789"/>
            <a:ext cx="4489853" cy="4517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Universe-sized ceiling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0326"/>
            <a:ext cx="8229600" cy="4526280"/>
          </a:xfrm>
        </p:spPr>
        <p:txBody>
          <a:bodyPr/>
          <a:lstStyle/>
          <a:p>
            <a:r>
              <a:rPr lang="en-US" dirty="0" smtClean="0"/>
              <a:t>Utility linear in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918" y="4581963"/>
            <a:ext cx="123851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10% chance of entire universe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52" y="3365552"/>
            <a:ext cx="2232612" cy="1768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8501" y="4210451"/>
            <a:ext cx="146819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certainty of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 trillionth of </a:t>
            </a:r>
            <a:r>
              <a:rPr lang="en-US" dirty="0" smtClean="0">
                <a:solidFill>
                  <a:schemeClr val="bg1"/>
                </a:solidFill>
              </a:rPr>
              <a:t>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higher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06" y="1512447"/>
            <a:ext cx="5656120" cy="3690618"/>
          </a:xfrm>
          <a:prstGeom prst="rect">
            <a:avLst/>
          </a:prstGeom>
        </p:spPr>
      </p:pic>
      <p:pic>
        <p:nvPicPr>
          <p:cNvPr id="7" name="Picture 6" descr="wormho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02" y="3928058"/>
            <a:ext cx="2915817" cy="230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higher ceiling</a:t>
            </a:r>
            <a:endParaRPr lang="en-US" dirty="0"/>
          </a:p>
        </p:txBody>
      </p:sp>
      <p:pic>
        <p:nvPicPr>
          <p:cNvPr id="4" name="Picture 3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9" y="1834422"/>
            <a:ext cx="3465231" cy="2261063"/>
          </a:xfrm>
          <a:prstGeom prst="rect">
            <a:avLst/>
          </a:prstGeom>
        </p:spPr>
      </p:pic>
      <p:pic>
        <p:nvPicPr>
          <p:cNvPr id="5" name="Picture 4" descr="wormho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14" y="4204669"/>
            <a:ext cx="2185797" cy="1728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7912" y="2125014"/>
            <a:ext cx="419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-20</a:t>
            </a:r>
            <a:r>
              <a:rPr lang="en-US" sz="3200" dirty="0" smtClean="0"/>
              <a:t> * 10</a:t>
            </a:r>
            <a:r>
              <a:rPr lang="en-US" sz="3200" baseline="30000" dirty="0" smtClean="0"/>
              <a:t>200</a:t>
            </a:r>
            <a:r>
              <a:rPr lang="en-US" sz="3200" dirty="0" smtClean="0"/>
              <a:t> &gt; 10</a:t>
            </a:r>
            <a:r>
              <a:rPr lang="en-US" sz="3200" baseline="30000" dirty="0" smtClean="0"/>
              <a:t>60</a:t>
            </a:r>
            <a:endParaRPr lang="en-US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443211" y="3798848"/>
            <a:ext cx="154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strange physics permitting vast resources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1995" y="3835337"/>
            <a:ext cx="15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payoff if so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02700" y="3778471"/>
            <a:ext cx="154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 payoff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787114" y="3228772"/>
            <a:ext cx="1037965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034229" y="3226624"/>
            <a:ext cx="1037965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283492" y="3265261"/>
            <a:ext cx="1037965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higher ceiling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87912" y="2125014"/>
            <a:ext cx="419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-20</a:t>
            </a:r>
            <a:r>
              <a:rPr lang="en-US" sz="3200" dirty="0" smtClean="0"/>
              <a:t> * 10</a:t>
            </a:r>
            <a:r>
              <a:rPr lang="en-US" sz="3200" baseline="30000" dirty="0" smtClean="0"/>
              <a:t>200</a:t>
            </a:r>
            <a:r>
              <a:rPr lang="en-US" sz="3200" dirty="0" smtClean="0"/>
              <a:t> &gt; 10</a:t>
            </a:r>
            <a:r>
              <a:rPr lang="en-US" sz="3200" baseline="30000" dirty="0" smtClean="0"/>
              <a:t>60</a:t>
            </a:r>
            <a:endParaRPr lang="en-US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443211" y="3798848"/>
            <a:ext cx="154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strange physics permitting vast resources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1995" y="3835337"/>
            <a:ext cx="15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payoff if so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02700" y="3778471"/>
            <a:ext cx="154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 payoff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4787114" y="3228772"/>
            <a:ext cx="1037965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034229" y="3226624"/>
            <a:ext cx="1037965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283492" y="3265261"/>
            <a:ext cx="1037965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25014"/>
            <a:ext cx="3748004" cy="37679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38438" y="1396536"/>
            <a:ext cx="646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CFFCC"/>
                </a:solidFill>
                <a:latin typeface="Chalkboard"/>
              </a:rPr>
              <a:t>?</a:t>
            </a:r>
            <a:endParaRPr lang="en-US" sz="8000" b="1" dirty="0">
              <a:solidFill>
                <a:srgbClr val="CCFFCC"/>
              </a:solidFill>
              <a:latin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548"/>
            <a:ext cx="8229600" cy="1493951"/>
          </a:xfrm>
        </p:spPr>
        <p:txBody>
          <a:bodyPr>
            <a:normAutofit/>
          </a:bodyPr>
          <a:lstStyle/>
          <a:p>
            <a:r>
              <a:rPr lang="en-US" dirty="0" smtClean="0"/>
              <a:t>“Most” ceilings cause</a:t>
            </a:r>
            <a:r>
              <a:rPr lang="en-US" dirty="0" smtClean="0"/>
              <a:t> risk-averse preferences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9419" y="3876542"/>
            <a:ext cx="1558343" cy="43788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447763" y="3876542"/>
            <a:ext cx="1146220" cy="43788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054" y="3874394"/>
            <a:ext cx="3595366" cy="437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9437" y="3876542"/>
            <a:ext cx="2538219" cy="437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1022" y="3427788"/>
            <a:ext cx="74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=1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3886" y="3433144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60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44910" y="3420265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20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51660" y="3407386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0031" y="3433144"/>
            <a:ext cx="60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4112" y="3407386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100</a:t>
            </a:r>
            <a:endParaRPr lang="en-US" sz="24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8589" y="3412729"/>
            <a:ext cx="105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1000</a:t>
            </a:r>
            <a:endParaRPr lang="en-US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43963" y="4353060"/>
            <a:ext cx="94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</a:t>
            </a:r>
            <a:r>
              <a:rPr lang="en-US" i="1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55331" y="4283315"/>
            <a:ext cx="11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universe-sized </a:t>
            </a:r>
            <a:r>
              <a:rPr lang="en-US" i="1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6780" y="4288665"/>
            <a:ext cx="126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hit ceiling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9641" y="4250028"/>
            <a:ext cx="94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higher ceiling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Who cares?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laxy-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140" y="3503041"/>
            <a:ext cx="4382411" cy="347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trade</a:t>
            </a:r>
            <a:endParaRPr lang="en-US" dirty="0"/>
          </a:p>
        </p:txBody>
      </p:sp>
      <p:pic>
        <p:nvPicPr>
          <p:cNvPr id="5" name="Picture 4" descr="shad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830" y="2138620"/>
            <a:ext cx="1133479" cy="1468991"/>
          </a:xfrm>
          <a:prstGeom prst="rect">
            <a:avLst/>
          </a:prstGeom>
        </p:spPr>
      </p:pic>
      <p:pic>
        <p:nvPicPr>
          <p:cNvPr id="10" name="Picture 9" descr="cointo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695" y="1378759"/>
            <a:ext cx="1677324" cy="2305580"/>
          </a:xfrm>
          <a:prstGeom prst="rect">
            <a:avLst/>
          </a:prstGeom>
        </p:spPr>
      </p:pic>
      <p:pic>
        <p:nvPicPr>
          <p:cNvPr id="12" name="Picture 11" descr="shadow-oth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074" y="1765129"/>
            <a:ext cx="748393" cy="190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laxy-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056" y="3400009"/>
            <a:ext cx="4382411" cy="347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trade</a:t>
            </a:r>
            <a:endParaRPr lang="en-US" dirty="0"/>
          </a:p>
        </p:txBody>
      </p:sp>
      <p:pic>
        <p:nvPicPr>
          <p:cNvPr id="6" name="Picture 5" descr="shadow-ot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074" y="1765129"/>
            <a:ext cx="748393" cy="1904243"/>
          </a:xfrm>
          <a:prstGeom prst="rect">
            <a:avLst/>
          </a:prstGeom>
        </p:spPr>
      </p:pic>
      <p:pic>
        <p:nvPicPr>
          <p:cNvPr id="7" name="Picture 6" descr="shad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830" y="2138620"/>
            <a:ext cx="1133479" cy="1468991"/>
          </a:xfrm>
          <a:prstGeom prst="rect">
            <a:avLst/>
          </a:prstGeom>
        </p:spPr>
      </p:pic>
      <p:pic>
        <p:nvPicPr>
          <p:cNvPr id="8" name="Picture 7" descr="quart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629" y="2047158"/>
            <a:ext cx="1334043" cy="1314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trade</a:t>
            </a:r>
            <a:endParaRPr lang="en-US" dirty="0"/>
          </a:p>
        </p:txBody>
      </p:sp>
      <p:pic>
        <p:nvPicPr>
          <p:cNvPr id="5" name="Picture 4" descr="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354" y="2717251"/>
            <a:ext cx="1133479" cy="1468991"/>
          </a:xfrm>
          <a:prstGeom prst="rect">
            <a:avLst/>
          </a:prstGeom>
        </p:spPr>
      </p:pic>
      <p:pic>
        <p:nvPicPr>
          <p:cNvPr id="6" name="Picture 5" descr="shadow-ot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5" y="2387107"/>
            <a:ext cx="748393" cy="1904243"/>
          </a:xfrm>
          <a:prstGeom prst="rect">
            <a:avLst/>
          </a:prstGeom>
        </p:spPr>
      </p:pic>
      <p:pic>
        <p:nvPicPr>
          <p:cNvPr id="7" name="Picture 6" descr="galaxy-ha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095" y="1777285"/>
            <a:ext cx="6140495" cy="320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letiltlef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70" y="1396536"/>
            <a:ext cx="4564053" cy="459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trade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145" y="3693018"/>
            <a:ext cx="1479225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Certainty of happy lifetime in modern 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7341" y="3159869"/>
            <a:ext cx="1538589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10% </a:t>
            </a:r>
            <a:r>
              <a:rPr lang="en-US" dirty="0" smtClean="0">
                <a:solidFill>
                  <a:schemeClr val="bg1"/>
                </a:solidFill>
              </a:rPr>
              <a:t>chance of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10^100 years of superhuman existence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797" y="6091707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Posner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Gains from trade with AIs?</a:t>
            </a:r>
            <a:endParaRPr lang="en-US" dirty="0"/>
          </a:p>
        </p:txBody>
      </p:sp>
      <p:pic>
        <p:nvPicPr>
          <p:cNvPr id="6" name="Picture 5" descr="shadow-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85" y="2387107"/>
            <a:ext cx="748393" cy="1904243"/>
          </a:xfrm>
          <a:prstGeom prst="rect">
            <a:avLst/>
          </a:prstGeom>
        </p:spPr>
      </p:pic>
      <p:pic>
        <p:nvPicPr>
          <p:cNvPr id="8" name="Picture 7" descr="brainmech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586" y="2593560"/>
            <a:ext cx="2082115" cy="1594297"/>
          </a:xfrm>
          <a:prstGeom prst="rect">
            <a:avLst/>
          </a:prstGeom>
        </p:spPr>
      </p:pic>
      <p:pic>
        <p:nvPicPr>
          <p:cNvPr id="9" name="Picture 8" descr="galaxy-unfairspl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670" y="2103769"/>
            <a:ext cx="5385780" cy="2906110"/>
          </a:xfrm>
          <a:prstGeom prst="rect">
            <a:avLst/>
          </a:prstGeom>
        </p:spPr>
      </p:pic>
      <p:pic>
        <p:nvPicPr>
          <p:cNvPr id="10" name="Picture 9" descr="lollip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22340">
            <a:off x="6563460" y="2332554"/>
            <a:ext cx="424672" cy="104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7915" y="2115401"/>
            <a:ext cx="1040248" cy="627804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51669">
            <a:off x="5172903" y="1956227"/>
            <a:ext cx="17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80% chance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12157" y="2743205"/>
            <a:ext cx="1133339" cy="533342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5071">
            <a:off x="5344104" y="3130512"/>
            <a:ext cx="1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20% chance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pic>
        <p:nvPicPr>
          <p:cNvPr id="29" name="Picture 28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6" y="1506507"/>
            <a:ext cx="1374997" cy="10889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8612" y="1700010"/>
            <a:ext cx="1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over universe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21263" y="3238291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shutdown</a:t>
            </a:r>
            <a:endParaRPr lang="en-US" dirty="0"/>
          </a:p>
        </p:txBody>
      </p:sp>
      <p:pic>
        <p:nvPicPr>
          <p:cNvPr id="32" name="Picture 31" descr="lollip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2330">
            <a:off x="5412038" y="4131723"/>
            <a:ext cx="721573" cy="1771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9520" y="5166439"/>
            <a:ext cx="12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reward</a:t>
            </a:r>
            <a:endParaRPr lang="en-US" dirty="0"/>
          </a:p>
        </p:txBody>
      </p:sp>
      <p:pic>
        <p:nvPicPr>
          <p:cNvPr id="35" name="Picture 34" descr="shutdown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978" y="3065157"/>
            <a:ext cx="674890" cy="6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If approaches like this </a:t>
            </a:r>
            <a:r>
              <a:rPr lang="en-US" i="1" dirty="0" smtClean="0"/>
              <a:t>can</a:t>
            </a:r>
            <a:r>
              <a:rPr lang="en-US" dirty="0" smtClean="0"/>
              <a:t> reduce risk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extra roll of the dice</a:t>
            </a:r>
            <a:endParaRPr lang="en-US" dirty="0"/>
          </a:p>
        </p:txBody>
      </p:sp>
      <p:pic>
        <p:nvPicPr>
          <p:cNvPr id="4" name="Picture 3" descr="diceth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" y="1878766"/>
            <a:ext cx="6188299" cy="45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Could be used to bootstrap toward safe, powerful AGI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411" y="2740713"/>
            <a:ext cx="6072389" cy="3267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brainmech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9" y="1918952"/>
            <a:ext cx="2329162" cy="178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7915" y="2115401"/>
            <a:ext cx="1040248" cy="627804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51669">
            <a:off x="5172903" y="1956227"/>
            <a:ext cx="17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80% chance</a:t>
            </a:r>
            <a:endParaRPr lang="en-US" b="1" dirty="0"/>
          </a:p>
        </p:txBody>
      </p:sp>
      <p:pic>
        <p:nvPicPr>
          <p:cNvPr id="29" name="Picture 28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6" y="1506507"/>
            <a:ext cx="1374997" cy="10889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8612" y="1700010"/>
            <a:ext cx="1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over universe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ffha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05" y="1370778"/>
            <a:ext cx="4042893" cy="404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Limitations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 1:</a:t>
            </a:r>
            <a:br>
              <a:rPr lang="en-US" dirty="0" smtClean="0"/>
            </a:br>
            <a:r>
              <a:rPr lang="en-US" dirty="0" smtClean="0"/>
              <a:t>Human promise-keeping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pic>
        <p:nvPicPr>
          <p:cNvPr id="32" name="Picture 31" descr="lollip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2330">
            <a:off x="5412038" y="4131723"/>
            <a:ext cx="721573" cy="1771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9520" y="5166439"/>
            <a:ext cx="12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57066" y="3212152"/>
            <a:ext cx="3548560" cy="2806384"/>
            <a:chOff x="5172903" y="942908"/>
            <a:chExt cx="3548560" cy="2806384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537915" y="2115401"/>
              <a:ext cx="1040248" cy="627804"/>
            </a:xfrm>
            <a:prstGeom prst="straightConnector1">
              <a:avLst/>
            </a:prstGeom>
            <a:ln w="666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551669">
              <a:off x="5172903" y="1956227"/>
              <a:ext cx="174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95% </a:t>
              </a:r>
              <a:r>
                <a:rPr lang="en-US" b="1" dirty="0" smtClean="0"/>
                <a:t>chance</a:t>
              </a:r>
              <a:endParaRPr lang="en-US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512157" y="2743205"/>
              <a:ext cx="1133339" cy="533342"/>
            </a:xfrm>
            <a:prstGeom prst="straightConnector1">
              <a:avLst/>
            </a:prstGeom>
            <a:ln w="666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835071">
              <a:off x="5344104" y="3130512"/>
              <a:ext cx="1537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5%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chance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1263" y="3238291"/>
              <a:ext cx="120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shutdown</a:t>
              </a:r>
              <a:endParaRPr lang="en-US" dirty="0"/>
            </a:p>
          </p:txBody>
        </p:sp>
        <p:pic>
          <p:nvPicPr>
            <p:cNvPr id="32" name="Picture 31" descr="lollipo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62330">
              <a:off x="6526317" y="942908"/>
              <a:ext cx="721573" cy="177146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983799" y="1977624"/>
              <a:ext cx="1229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reward</a:t>
              </a:r>
              <a:endParaRPr lang="en-US" dirty="0"/>
            </a:p>
          </p:txBody>
        </p:sp>
        <p:pic>
          <p:nvPicPr>
            <p:cNvPr id="35" name="Picture 34" descr="shutdown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978" y="3065157"/>
              <a:ext cx="674890" cy="684135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Requires human promise-keeping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grpSp>
        <p:nvGrpSpPr>
          <p:cNvPr id="2" name="Group 20"/>
          <p:cNvGrpSpPr/>
          <p:nvPr/>
        </p:nvGrpSpPr>
        <p:grpSpPr>
          <a:xfrm>
            <a:off x="5357066" y="3212152"/>
            <a:ext cx="3548560" cy="2806384"/>
            <a:chOff x="5172903" y="942908"/>
            <a:chExt cx="3548560" cy="2806384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537915" y="2115401"/>
              <a:ext cx="1040248" cy="627804"/>
            </a:xfrm>
            <a:prstGeom prst="straightConnector1">
              <a:avLst/>
            </a:prstGeom>
            <a:ln w="666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551669">
              <a:off x="5172903" y="1956227"/>
              <a:ext cx="174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95% </a:t>
              </a:r>
              <a:r>
                <a:rPr lang="en-US" b="1" dirty="0" smtClean="0"/>
                <a:t>chance</a:t>
              </a:r>
              <a:endParaRPr lang="en-US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512157" y="2743205"/>
              <a:ext cx="1133339" cy="533342"/>
            </a:xfrm>
            <a:prstGeom prst="straightConnector1">
              <a:avLst/>
            </a:prstGeom>
            <a:ln w="666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835071">
              <a:off x="5344104" y="3130512"/>
              <a:ext cx="1537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5%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chance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1263" y="3238291"/>
              <a:ext cx="120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shutdown</a:t>
              </a:r>
              <a:endParaRPr lang="en-US" dirty="0"/>
            </a:p>
          </p:txBody>
        </p:sp>
        <p:pic>
          <p:nvPicPr>
            <p:cNvPr id="32" name="Picture 31" descr="lollipo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62330">
              <a:off x="6526317" y="942908"/>
              <a:ext cx="721573" cy="177146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983799" y="1977624"/>
              <a:ext cx="1229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reward</a:t>
              </a:r>
              <a:endParaRPr lang="en-US" dirty="0"/>
            </a:p>
          </p:txBody>
        </p:sp>
        <p:pic>
          <p:nvPicPr>
            <p:cNvPr id="35" name="Picture 34" descr="shutdown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978" y="3065157"/>
              <a:ext cx="674890" cy="684135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Requires human promise-keeping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7408" y="5603037"/>
            <a:ext cx="1477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Chosen 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reneging </a:t>
            </a:r>
          </a:p>
        </p:txBody>
      </p:sp>
      <p:cxnSp>
        <p:nvCxnSpPr>
          <p:cNvPr id="28" name="Curved Connector 27"/>
          <p:cNvCxnSpPr/>
          <p:nvPr/>
        </p:nvCxnSpPr>
        <p:spPr>
          <a:xfrm flipV="1">
            <a:off x="3763696" y="5545791"/>
            <a:ext cx="1894202" cy="472745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grpSp>
        <p:nvGrpSpPr>
          <p:cNvPr id="2" name="Group 20"/>
          <p:cNvGrpSpPr/>
          <p:nvPr/>
        </p:nvGrpSpPr>
        <p:grpSpPr>
          <a:xfrm>
            <a:off x="5357066" y="3212152"/>
            <a:ext cx="3548560" cy="2806384"/>
            <a:chOff x="5172903" y="942908"/>
            <a:chExt cx="3548560" cy="2806384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537915" y="2115401"/>
              <a:ext cx="1040248" cy="627804"/>
            </a:xfrm>
            <a:prstGeom prst="straightConnector1">
              <a:avLst/>
            </a:prstGeom>
            <a:ln w="666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551669">
              <a:off x="5172903" y="1956227"/>
              <a:ext cx="174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95% </a:t>
              </a:r>
              <a:r>
                <a:rPr lang="en-US" b="1" dirty="0" smtClean="0"/>
                <a:t>chance</a:t>
              </a:r>
              <a:endParaRPr lang="en-US" b="1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512157" y="2743205"/>
              <a:ext cx="1133339" cy="533342"/>
            </a:xfrm>
            <a:prstGeom prst="straightConnector1">
              <a:avLst/>
            </a:prstGeom>
            <a:ln w="666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835071">
              <a:off x="5344104" y="3130512"/>
              <a:ext cx="1537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5% 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chance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1263" y="3238291"/>
              <a:ext cx="120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shutdown</a:t>
              </a:r>
              <a:endParaRPr lang="en-US" dirty="0"/>
            </a:p>
          </p:txBody>
        </p:sp>
        <p:pic>
          <p:nvPicPr>
            <p:cNvPr id="32" name="Picture 31" descr="lollipo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62330">
              <a:off x="6526317" y="942908"/>
              <a:ext cx="721573" cy="177146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983799" y="1977624"/>
              <a:ext cx="1229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reward</a:t>
              </a:r>
              <a:endParaRPr lang="en-US" dirty="0"/>
            </a:p>
          </p:txBody>
        </p:sp>
        <p:pic>
          <p:nvPicPr>
            <p:cNvPr id="35" name="Picture 34" descr="shutdown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978" y="3065157"/>
              <a:ext cx="674890" cy="684135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Requires human promise-keeping</a:t>
            </a:r>
            <a:endParaRPr lang="en-US" dirty="0"/>
          </a:p>
        </p:txBody>
      </p:sp>
      <p:cxnSp>
        <p:nvCxnSpPr>
          <p:cNvPr id="28" name="Curved Connector 27"/>
          <p:cNvCxnSpPr/>
          <p:nvPr/>
        </p:nvCxnSpPr>
        <p:spPr>
          <a:xfrm flipV="1">
            <a:off x="3763696" y="5545791"/>
            <a:ext cx="1894202" cy="472745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030" y="5545791"/>
            <a:ext cx="964100" cy="110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escape 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" y="1738643"/>
            <a:ext cx="4089041" cy="1390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P(</a:t>
            </a:r>
            <a:r>
              <a:rPr lang="en-US" sz="2800" dirty="0" err="1" smtClean="0"/>
              <a:t>conq</a:t>
            </a:r>
            <a:r>
              <a:rPr lang="en-US" sz="2800" dirty="0" smtClean="0"/>
              <a:t>.)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conq</a:t>
            </a:r>
            <a:r>
              <a:rPr lang="en-US" sz="2800" baseline="-25000" dirty="0" smtClean="0"/>
              <a:t>.</a:t>
            </a:r>
            <a:r>
              <a:rPr lang="en-US" sz="2800" dirty="0" smtClean="0"/>
              <a:t> + P(shutdown)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shutdown</a:t>
            </a:r>
            <a:r>
              <a:rPr lang="en-US" sz="2800" dirty="0" smtClean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7431" y="1942559"/>
            <a:ext cx="4295104" cy="901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P(reward)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lang="en-US" sz="3200" baseline="-25000" dirty="0" smtClean="0"/>
              <a:t>reward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5785" y="1736495"/>
            <a:ext cx="940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&gt;</a:t>
            </a:r>
            <a:endParaRPr lang="en-US" sz="5400" dirty="0"/>
          </a:p>
        </p:txBody>
      </p:sp>
      <p:pic>
        <p:nvPicPr>
          <p:cNvPr id="7" name="Picture 6" descr="sc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70" y="2698462"/>
            <a:ext cx="3717757" cy="3740635"/>
          </a:xfrm>
          <a:prstGeom prst="rect">
            <a:avLst/>
          </a:prstGeom>
        </p:spPr>
      </p:pic>
      <p:pic>
        <p:nvPicPr>
          <p:cNvPr id="8" name="Picture 7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0247">
            <a:off x="2818482" y="4649127"/>
            <a:ext cx="1627305" cy="1288826"/>
          </a:xfrm>
          <a:prstGeom prst="rect">
            <a:avLst/>
          </a:prstGeom>
        </p:spPr>
      </p:pic>
      <p:pic>
        <p:nvPicPr>
          <p:cNvPr id="9" name="Picture 8" descr="lollip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77756">
            <a:off x="5399754" y="4538497"/>
            <a:ext cx="721573" cy="177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Smaller promises more trustworthy</a:t>
            </a:r>
            <a:endParaRPr lang="en-US" dirty="0"/>
          </a:p>
        </p:txBody>
      </p:sp>
      <p:pic>
        <p:nvPicPr>
          <p:cNvPr id="6" name="Picture 5" descr="handsha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6" y="2748866"/>
            <a:ext cx="4007873" cy="2665235"/>
          </a:xfrm>
          <a:prstGeom prst="rect">
            <a:avLst/>
          </a:prstGeom>
        </p:spPr>
      </p:pic>
      <p:pic>
        <p:nvPicPr>
          <p:cNvPr id="8" name="Picture 7" descr="penni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912" y="1479023"/>
            <a:ext cx="3159707" cy="2101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0587026">
            <a:off x="4475202" y="2623444"/>
            <a:ext cx="1275008" cy="675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97753" y="4167003"/>
            <a:ext cx="1936055" cy="1247098"/>
          </a:xfrm>
          <a:prstGeom prst="straightConnector1">
            <a:avLst/>
          </a:prstGeom>
          <a:ln w="47625">
            <a:solidFill>
              <a:schemeClr val="tx1">
                <a:alpha val="51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alaxy-onehalf-fa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174" y="4192761"/>
            <a:ext cx="2467414" cy="228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9419" y="3876542"/>
            <a:ext cx="1558343" cy="43788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447763" y="3876542"/>
            <a:ext cx="1146220" cy="43788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054" y="3874394"/>
            <a:ext cx="3595366" cy="437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9437" y="3876542"/>
            <a:ext cx="2538219" cy="437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1022" y="3427788"/>
            <a:ext cx="74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=1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3886" y="3433144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60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44910" y="3420265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20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51660" y="3407386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0031" y="3433144"/>
            <a:ext cx="604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4112" y="3407386"/>
            <a:ext cx="89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100</a:t>
            </a:r>
            <a:endParaRPr lang="en-US" sz="24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8589" y="3412729"/>
            <a:ext cx="105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1000</a:t>
            </a:r>
            <a:endParaRPr lang="en-US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43963" y="4353060"/>
            <a:ext cx="94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</a:t>
            </a:r>
            <a:r>
              <a:rPr lang="en-US" i="1" dirty="0" smtClean="0"/>
              <a:t>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55331" y="4283315"/>
            <a:ext cx="11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universe-sized </a:t>
            </a:r>
            <a:r>
              <a:rPr lang="en-US" i="1" dirty="0" smtClean="0"/>
              <a:t>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6780" y="4288665"/>
            <a:ext cx="126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hit ceiling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9641" y="4250028"/>
            <a:ext cx="945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higher ceiling</a:t>
            </a:r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parts accessible to trade?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7915" y="2115401"/>
            <a:ext cx="1040248" cy="627804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51669">
            <a:off x="5172903" y="1956227"/>
            <a:ext cx="17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80% chance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12157" y="2743205"/>
            <a:ext cx="1133339" cy="533342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5071">
            <a:off x="5344104" y="3130512"/>
            <a:ext cx="1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20% chance</a:t>
            </a:r>
            <a:endParaRPr lang="en-US" b="1" dirty="0"/>
          </a:p>
        </p:txBody>
      </p:sp>
      <p:pic>
        <p:nvPicPr>
          <p:cNvPr id="29" name="Picture 28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6" y="1506507"/>
            <a:ext cx="1374997" cy="10889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8612" y="1700010"/>
            <a:ext cx="1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over universe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21263" y="3238291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shutdown</a:t>
            </a:r>
            <a:endParaRPr lang="en-US" dirty="0"/>
          </a:p>
        </p:txBody>
      </p:sp>
      <p:pic>
        <p:nvPicPr>
          <p:cNvPr id="35" name="Picture 34" descr="shutdown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978" y="3065157"/>
            <a:ext cx="674890" cy="6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 2:</a:t>
            </a:r>
            <a:br>
              <a:rPr lang="en-US" dirty="0" smtClean="0"/>
            </a:br>
            <a:r>
              <a:rPr lang="en-US" dirty="0" smtClean="0"/>
              <a:t>AGI power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2959" y="2575772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≠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P(escape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&lt;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P(reward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only for a narrow range of powers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531" y="4520472"/>
            <a:ext cx="8493617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dow-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2" y="2529908"/>
            <a:ext cx="734549" cy="1869018"/>
          </a:xfrm>
          <a:prstGeom prst="rect">
            <a:avLst/>
          </a:prstGeom>
        </p:spPr>
      </p:pic>
      <p:pic>
        <p:nvPicPr>
          <p:cNvPr id="9" name="Picture 8" descr="Butterf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18" y="3724346"/>
            <a:ext cx="801488" cy="514640"/>
          </a:xfrm>
          <a:prstGeom prst="rect">
            <a:avLst/>
          </a:prstGeom>
        </p:spPr>
      </p:pic>
      <p:pic>
        <p:nvPicPr>
          <p:cNvPr id="10" name="Picture 9" descr="shadow-other.png"/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293464" y="2069600"/>
            <a:ext cx="472586" cy="1202468"/>
          </a:xfrm>
          <a:prstGeom prst="rect">
            <a:avLst/>
          </a:prstGeom>
        </p:spPr>
      </p:pic>
      <p:pic>
        <p:nvPicPr>
          <p:cNvPr id="11" name="Picture 10" descr="galaxy-half.png"/>
          <p:cNvPicPr>
            <a:picLocks noChangeAspect="1"/>
          </p:cNvPicPr>
          <p:nvPr/>
        </p:nvPicPr>
        <p:blipFill>
          <a:blip r:embed="rId5">
            <a:alphaModFix amt="41000"/>
          </a:blip>
          <a:stretch>
            <a:fillRect/>
          </a:stretch>
        </p:blipFill>
        <p:spPr>
          <a:xfrm>
            <a:off x="3017657" y="2937197"/>
            <a:ext cx="3013656" cy="1574298"/>
          </a:xfrm>
          <a:prstGeom prst="rect">
            <a:avLst/>
          </a:prstGeom>
        </p:spPr>
      </p:pic>
      <p:pic>
        <p:nvPicPr>
          <p:cNvPr id="12" name="Picture 11" descr="brainmecha.png"/>
          <p:cNvPicPr>
            <a:picLocks noChangeAspect="1"/>
          </p:cNvPicPr>
          <p:nvPr/>
        </p:nvPicPr>
        <p:blipFill>
          <a:blip r:embed="rId6">
            <a:alphaModFix amt="41000"/>
          </a:blip>
          <a:stretch>
            <a:fillRect/>
          </a:stretch>
        </p:blipFill>
        <p:spPr>
          <a:xfrm>
            <a:off x="4876213" y="2442939"/>
            <a:ext cx="1116463" cy="854887"/>
          </a:xfrm>
          <a:prstGeom prst="rect">
            <a:avLst/>
          </a:prstGeom>
        </p:spPr>
      </p:pic>
      <p:pic>
        <p:nvPicPr>
          <p:cNvPr id="13" name="Picture 12" descr="brainmecha.png"/>
          <p:cNvPicPr>
            <a:picLocks noChangeAspect="1"/>
          </p:cNvPicPr>
          <p:nvPr/>
        </p:nvPicPr>
        <p:blipFill>
          <a:blip r:embed="rId6">
            <a:alphaModFix amt="41000"/>
          </a:blip>
          <a:stretch>
            <a:fillRect/>
          </a:stretch>
        </p:blipFill>
        <p:spPr>
          <a:xfrm>
            <a:off x="6965032" y="2545506"/>
            <a:ext cx="1998664" cy="1530397"/>
          </a:xfrm>
          <a:prstGeom prst="rect">
            <a:avLst/>
          </a:prstGeom>
        </p:spPr>
      </p:pic>
      <p:pic>
        <p:nvPicPr>
          <p:cNvPr id="14" name="Picture 13" descr="Butterfly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flipH="1">
            <a:off x="7109614" y="3747885"/>
            <a:ext cx="815344" cy="573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856" y="481669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humans automatically 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9528" y="4855335"/>
            <a:ext cx="189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gains from trade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9702" y="484030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AGI automatically 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only for a narrow range of powers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531" y="4520472"/>
            <a:ext cx="8493617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dow-other.png"/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498372" y="2529908"/>
            <a:ext cx="734549" cy="1869018"/>
          </a:xfrm>
          <a:prstGeom prst="rect">
            <a:avLst/>
          </a:prstGeom>
        </p:spPr>
      </p:pic>
      <p:pic>
        <p:nvPicPr>
          <p:cNvPr id="9" name="Picture 8" descr="Butterfly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1204618" y="3724346"/>
            <a:ext cx="801488" cy="514640"/>
          </a:xfrm>
          <a:prstGeom prst="rect">
            <a:avLst/>
          </a:prstGeom>
        </p:spPr>
      </p:pic>
      <p:pic>
        <p:nvPicPr>
          <p:cNvPr id="10" name="Picture 9" descr="shadow-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64" y="2069600"/>
            <a:ext cx="472586" cy="1202468"/>
          </a:xfrm>
          <a:prstGeom prst="rect">
            <a:avLst/>
          </a:prstGeom>
        </p:spPr>
      </p:pic>
      <p:pic>
        <p:nvPicPr>
          <p:cNvPr id="11" name="Picture 10" descr="galaxy-ha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657" y="2937197"/>
            <a:ext cx="3013656" cy="1574298"/>
          </a:xfrm>
          <a:prstGeom prst="rect">
            <a:avLst/>
          </a:prstGeom>
        </p:spPr>
      </p:pic>
      <p:pic>
        <p:nvPicPr>
          <p:cNvPr id="12" name="Picture 11" descr="brainme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13" y="2442939"/>
            <a:ext cx="1116463" cy="854887"/>
          </a:xfrm>
          <a:prstGeom prst="rect">
            <a:avLst/>
          </a:prstGeom>
        </p:spPr>
      </p:pic>
      <p:pic>
        <p:nvPicPr>
          <p:cNvPr id="13" name="Picture 12" descr="brainmecha.png"/>
          <p:cNvPicPr>
            <a:picLocks noChangeAspect="1"/>
          </p:cNvPicPr>
          <p:nvPr/>
        </p:nvPicPr>
        <p:blipFill>
          <a:blip r:embed="rId6">
            <a:alphaModFix amt="41000"/>
          </a:blip>
          <a:stretch>
            <a:fillRect/>
          </a:stretch>
        </p:blipFill>
        <p:spPr>
          <a:xfrm>
            <a:off x="6965032" y="2545506"/>
            <a:ext cx="1998664" cy="1530397"/>
          </a:xfrm>
          <a:prstGeom prst="rect">
            <a:avLst/>
          </a:prstGeom>
        </p:spPr>
      </p:pic>
      <p:pic>
        <p:nvPicPr>
          <p:cNvPr id="14" name="Picture 13" descr="Butterfly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flipH="1">
            <a:off x="7109614" y="3747885"/>
            <a:ext cx="815344" cy="573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856" y="481669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humans automatically 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9528" y="4855335"/>
            <a:ext cx="189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gains from trade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9702" y="484030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AGI automatically 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only for a narrow range of powers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531" y="4520472"/>
            <a:ext cx="8493617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dow-other.png"/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498372" y="2529908"/>
            <a:ext cx="734549" cy="1869018"/>
          </a:xfrm>
          <a:prstGeom prst="rect">
            <a:avLst/>
          </a:prstGeom>
        </p:spPr>
      </p:pic>
      <p:pic>
        <p:nvPicPr>
          <p:cNvPr id="9" name="Picture 8" descr="Butterfly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1204618" y="3724346"/>
            <a:ext cx="801488" cy="514640"/>
          </a:xfrm>
          <a:prstGeom prst="rect">
            <a:avLst/>
          </a:prstGeom>
        </p:spPr>
      </p:pic>
      <p:pic>
        <p:nvPicPr>
          <p:cNvPr id="10" name="Picture 9" descr="shadow-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64" y="2069600"/>
            <a:ext cx="472586" cy="1202468"/>
          </a:xfrm>
          <a:prstGeom prst="rect">
            <a:avLst/>
          </a:prstGeom>
        </p:spPr>
      </p:pic>
      <p:pic>
        <p:nvPicPr>
          <p:cNvPr id="11" name="Picture 10" descr="galaxy-ha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657" y="2937197"/>
            <a:ext cx="3013656" cy="1574298"/>
          </a:xfrm>
          <a:prstGeom prst="rect">
            <a:avLst/>
          </a:prstGeom>
        </p:spPr>
      </p:pic>
      <p:pic>
        <p:nvPicPr>
          <p:cNvPr id="12" name="Picture 11" descr="brainme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13" y="2442939"/>
            <a:ext cx="1116463" cy="854887"/>
          </a:xfrm>
          <a:prstGeom prst="rect">
            <a:avLst/>
          </a:prstGeom>
        </p:spPr>
      </p:pic>
      <p:pic>
        <p:nvPicPr>
          <p:cNvPr id="13" name="Picture 12" descr="brainmecha.png"/>
          <p:cNvPicPr>
            <a:picLocks noChangeAspect="1"/>
          </p:cNvPicPr>
          <p:nvPr/>
        </p:nvPicPr>
        <p:blipFill>
          <a:blip r:embed="rId6">
            <a:alphaModFix amt="41000"/>
          </a:blip>
          <a:stretch>
            <a:fillRect/>
          </a:stretch>
        </p:blipFill>
        <p:spPr>
          <a:xfrm>
            <a:off x="6965032" y="2545506"/>
            <a:ext cx="1998664" cy="1530397"/>
          </a:xfrm>
          <a:prstGeom prst="rect">
            <a:avLst/>
          </a:prstGeom>
        </p:spPr>
      </p:pic>
      <p:pic>
        <p:nvPicPr>
          <p:cNvPr id="14" name="Picture 13" descr="Butterfly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flipH="1">
            <a:off x="7109614" y="3747885"/>
            <a:ext cx="815344" cy="573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856" y="481669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humans automatically 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9528" y="4855335"/>
            <a:ext cx="189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gains from trade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9702" y="484030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AGI automatically wins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5531" y="1059502"/>
            <a:ext cx="5548354" cy="6740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≠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P(escape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&lt;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P(reward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only for a narrow range of powers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531" y="4520472"/>
            <a:ext cx="8493617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dow-other.png"/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498372" y="2529908"/>
            <a:ext cx="734549" cy="1869018"/>
          </a:xfrm>
          <a:prstGeom prst="rect">
            <a:avLst/>
          </a:prstGeom>
        </p:spPr>
      </p:pic>
      <p:pic>
        <p:nvPicPr>
          <p:cNvPr id="9" name="Picture 8" descr="Butterfly.png"/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1204618" y="3724346"/>
            <a:ext cx="801488" cy="514640"/>
          </a:xfrm>
          <a:prstGeom prst="rect">
            <a:avLst/>
          </a:prstGeom>
        </p:spPr>
      </p:pic>
      <p:pic>
        <p:nvPicPr>
          <p:cNvPr id="10" name="Picture 9" descr="shadow-other.png"/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3293464" y="2069600"/>
            <a:ext cx="472586" cy="1202468"/>
          </a:xfrm>
          <a:prstGeom prst="rect">
            <a:avLst/>
          </a:prstGeom>
        </p:spPr>
      </p:pic>
      <p:pic>
        <p:nvPicPr>
          <p:cNvPr id="11" name="Picture 10" descr="galaxy-half.png"/>
          <p:cNvPicPr>
            <a:picLocks noChangeAspect="1"/>
          </p:cNvPicPr>
          <p:nvPr/>
        </p:nvPicPr>
        <p:blipFill>
          <a:blip r:embed="rId5">
            <a:alphaModFix amt="41000"/>
          </a:blip>
          <a:stretch>
            <a:fillRect/>
          </a:stretch>
        </p:blipFill>
        <p:spPr>
          <a:xfrm>
            <a:off x="3017657" y="2937197"/>
            <a:ext cx="3013656" cy="1574298"/>
          </a:xfrm>
          <a:prstGeom prst="rect">
            <a:avLst/>
          </a:prstGeom>
        </p:spPr>
      </p:pic>
      <p:pic>
        <p:nvPicPr>
          <p:cNvPr id="12" name="Picture 11" descr="brainmecha.png"/>
          <p:cNvPicPr>
            <a:picLocks noChangeAspect="1"/>
          </p:cNvPicPr>
          <p:nvPr/>
        </p:nvPicPr>
        <p:blipFill>
          <a:blip r:embed="rId6">
            <a:alphaModFix amt="41000"/>
          </a:blip>
          <a:stretch>
            <a:fillRect/>
          </a:stretch>
        </p:blipFill>
        <p:spPr>
          <a:xfrm>
            <a:off x="4876213" y="2442939"/>
            <a:ext cx="1116463" cy="854887"/>
          </a:xfrm>
          <a:prstGeom prst="rect">
            <a:avLst/>
          </a:prstGeom>
        </p:spPr>
      </p:pic>
      <p:pic>
        <p:nvPicPr>
          <p:cNvPr id="13" name="Picture 12" descr="brainme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032" y="2545506"/>
            <a:ext cx="1998664" cy="1530397"/>
          </a:xfrm>
          <a:prstGeom prst="rect">
            <a:avLst/>
          </a:prstGeom>
        </p:spPr>
      </p:pic>
      <p:pic>
        <p:nvPicPr>
          <p:cNvPr id="14" name="Picture 13" descr="Butterf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09614" y="3747885"/>
            <a:ext cx="815344" cy="573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856" y="481669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humans automatically 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9528" y="4855335"/>
            <a:ext cx="189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gains from trade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9702" y="484030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AGI automatically wins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25351" y="2069599"/>
            <a:ext cx="5548354" cy="6740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P(escape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P(reward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only for a narrow range of powers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531" y="4520472"/>
            <a:ext cx="8493617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dow-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2" y="2529908"/>
            <a:ext cx="734549" cy="1869018"/>
          </a:xfrm>
          <a:prstGeom prst="rect">
            <a:avLst/>
          </a:prstGeom>
        </p:spPr>
      </p:pic>
      <p:pic>
        <p:nvPicPr>
          <p:cNvPr id="9" name="Picture 8" descr="Butterf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18" y="3724346"/>
            <a:ext cx="801488" cy="514640"/>
          </a:xfrm>
          <a:prstGeom prst="rect">
            <a:avLst/>
          </a:prstGeom>
        </p:spPr>
      </p:pic>
      <p:pic>
        <p:nvPicPr>
          <p:cNvPr id="10" name="Picture 9" descr="shadow-o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64" y="2069600"/>
            <a:ext cx="472586" cy="1202468"/>
          </a:xfrm>
          <a:prstGeom prst="rect">
            <a:avLst/>
          </a:prstGeom>
        </p:spPr>
      </p:pic>
      <p:pic>
        <p:nvPicPr>
          <p:cNvPr id="11" name="Picture 10" descr="galaxy-hal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657" y="2937197"/>
            <a:ext cx="3013656" cy="1574298"/>
          </a:xfrm>
          <a:prstGeom prst="rect">
            <a:avLst/>
          </a:prstGeom>
        </p:spPr>
      </p:pic>
      <p:pic>
        <p:nvPicPr>
          <p:cNvPr id="12" name="Picture 11" descr="brainme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13" y="2442939"/>
            <a:ext cx="1116463" cy="854887"/>
          </a:xfrm>
          <a:prstGeom prst="rect">
            <a:avLst/>
          </a:prstGeom>
        </p:spPr>
      </p:pic>
      <p:pic>
        <p:nvPicPr>
          <p:cNvPr id="13" name="Picture 12" descr="brainme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032" y="2545506"/>
            <a:ext cx="1998664" cy="1530397"/>
          </a:xfrm>
          <a:prstGeom prst="rect">
            <a:avLst/>
          </a:prstGeom>
        </p:spPr>
      </p:pic>
      <p:pic>
        <p:nvPicPr>
          <p:cNvPr id="14" name="Picture 13" descr="Butterf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09614" y="3747885"/>
            <a:ext cx="815344" cy="573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856" y="481669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humans automatically 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9528" y="4855335"/>
            <a:ext cx="189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gains from trade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9702" y="4840308"/>
            <a:ext cx="189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AGI automatically 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9" y="257577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Extensions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xp-tru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40" y="4516592"/>
            <a:ext cx="2678807" cy="158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</a:t>
            </a:r>
            <a:r>
              <a:rPr lang="en-US" i="1" dirty="0" smtClean="0"/>
              <a:t>temporal</a:t>
            </a:r>
            <a:r>
              <a:rPr lang="en-US" dirty="0" smtClean="0"/>
              <a:t> discounting also worth considering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85232" y="5080718"/>
            <a:ext cx="209925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2021981" y="6130342"/>
            <a:ext cx="3621111" cy="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ireheadingr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14" y="1811827"/>
            <a:ext cx="3416635" cy="255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xp-tru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40" y="4516592"/>
            <a:ext cx="2678807" cy="158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</a:t>
            </a:r>
            <a:r>
              <a:rPr lang="en-US" i="1" dirty="0" smtClean="0"/>
              <a:t>temporal</a:t>
            </a:r>
            <a:r>
              <a:rPr lang="en-US" dirty="0" smtClean="0"/>
              <a:t> discounting also worth considering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85232" y="5080718"/>
            <a:ext cx="209925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2021981" y="6130342"/>
            <a:ext cx="3621111" cy="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ireheadingr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14" y="1811827"/>
            <a:ext cx="3416635" cy="2553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29" y="1811827"/>
            <a:ext cx="2155433" cy="172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7915" y="2115401"/>
            <a:ext cx="1040248" cy="627804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51669">
            <a:off x="5172903" y="1956227"/>
            <a:ext cx="17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80% chance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12157" y="2743205"/>
            <a:ext cx="1133339" cy="533342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5071">
            <a:off x="5344104" y="3130512"/>
            <a:ext cx="1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20% chance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pic>
        <p:nvPicPr>
          <p:cNvPr id="29" name="Picture 28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6" y="1506507"/>
            <a:ext cx="1374997" cy="10889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8612" y="1700010"/>
            <a:ext cx="1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over universe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21263" y="3238291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shutdown</a:t>
            </a:r>
            <a:endParaRPr lang="en-US" dirty="0"/>
          </a:p>
        </p:txBody>
      </p:sp>
      <p:pic>
        <p:nvPicPr>
          <p:cNvPr id="35" name="Picture 34" descr="shutdown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978" y="3065157"/>
            <a:ext cx="674890" cy="6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xp-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50" y="2364277"/>
            <a:ext cx="3416744" cy="3753185"/>
          </a:xfrm>
          <a:prstGeom prst="rect">
            <a:avLst/>
          </a:prstGeom>
        </p:spPr>
      </p:pic>
      <p:pic>
        <p:nvPicPr>
          <p:cNvPr id="18" name="Picture 17" descr="exp-trun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40" y="4516592"/>
            <a:ext cx="2678807" cy="158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</a:t>
            </a:r>
            <a:r>
              <a:rPr lang="en-US" i="1" dirty="0" smtClean="0"/>
              <a:t>temporal</a:t>
            </a:r>
            <a:r>
              <a:rPr lang="en-US" dirty="0" smtClean="0"/>
              <a:t> discounting also worth considering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85232" y="5080718"/>
            <a:ext cx="209925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2021981" y="6130342"/>
            <a:ext cx="3621111" cy="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ireheadingr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103" y="1580005"/>
            <a:ext cx="3416635" cy="2553935"/>
          </a:xfrm>
          <a:prstGeom prst="rect">
            <a:avLst/>
          </a:prstGeom>
        </p:spPr>
      </p:pic>
      <p:pic>
        <p:nvPicPr>
          <p:cNvPr id="20" name="Picture 19" descr="backtothefu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211" y="3438658"/>
            <a:ext cx="3414831" cy="2227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can generalize</a:t>
            </a:r>
            <a:endParaRPr lang="en-US" dirty="0"/>
          </a:p>
        </p:txBody>
      </p:sp>
      <p:grpSp>
        <p:nvGrpSpPr>
          <p:cNvPr id="3" name="Group 30"/>
          <p:cNvGrpSpPr/>
          <p:nvPr/>
        </p:nvGrpSpPr>
        <p:grpSpPr>
          <a:xfrm>
            <a:off x="1299910" y="2401419"/>
            <a:ext cx="3488903" cy="2778666"/>
            <a:chOff x="779872" y="2175994"/>
            <a:chExt cx="3488903" cy="2778666"/>
          </a:xfrm>
        </p:grpSpPr>
        <p:pic>
          <p:nvPicPr>
            <p:cNvPr id="5" name="Picture 4" descr="brainmec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872" y="2791016"/>
              <a:ext cx="1432138" cy="1096603"/>
            </a:xfrm>
            <a:prstGeom prst="rect">
              <a:avLst/>
            </a:prstGeom>
          </p:spPr>
        </p:pic>
        <p:pic>
          <p:nvPicPr>
            <p:cNvPr id="7" name="Picture 6" descr="brainmec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341" y="2204077"/>
              <a:ext cx="1432138" cy="1096603"/>
            </a:xfrm>
            <a:prstGeom prst="rect">
              <a:avLst/>
            </a:prstGeom>
          </p:spPr>
        </p:pic>
        <p:pic>
          <p:nvPicPr>
            <p:cNvPr id="8" name="Picture 7" descr="brainmec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5136" y="3162535"/>
              <a:ext cx="1432138" cy="1096603"/>
            </a:xfrm>
            <a:prstGeom prst="rect">
              <a:avLst/>
            </a:prstGeom>
          </p:spPr>
        </p:pic>
        <p:pic>
          <p:nvPicPr>
            <p:cNvPr id="9" name="Picture 8" descr="brainmec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067" y="3710836"/>
              <a:ext cx="1432138" cy="1096603"/>
            </a:xfrm>
            <a:prstGeom prst="rect">
              <a:avLst/>
            </a:prstGeom>
          </p:spPr>
        </p:pic>
        <p:pic>
          <p:nvPicPr>
            <p:cNvPr id="10" name="Picture 9" descr="brainmec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8351" y="2662226"/>
              <a:ext cx="1432138" cy="1096603"/>
            </a:xfrm>
            <a:prstGeom prst="rect">
              <a:avLst/>
            </a:prstGeom>
          </p:spPr>
        </p:pic>
        <p:pic>
          <p:nvPicPr>
            <p:cNvPr id="12" name="Picture 11" descr="brainmech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6637" y="3681555"/>
              <a:ext cx="1432138" cy="1096603"/>
            </a:xfrm>
            <a:prstGeom prst="rect">
              <a:avLst/>
            </a:prstGeom>
          </p:spPr>
        </p:pic>
        <p:sp>
          <p:nvSpPr>
            <p:cNvPr id="6" name="Cube 5"/>
            <p:cNvSpPr/>
            <p:nvPr/>
          </p:nvSpPr>
          <p:spPr>
            <a:xfrm>
              <a:off x="852708" y="2175994"/>
              <a:ext cx="3416067" cy="2778666"/>
            </a:xfrm>
            <a:prstGeom prst="cube">
              <a:avLst/>
            </a:prstGeom>
            <a:solidFill>
              <a:schemeClr val="accent3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5193484" y="2501901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0390655">
            <a:off x="4906591" y="2432638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93484" y="4082400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854224">
            <a:off x="5267851" y="3996409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38923"/>
            <a:ext cx="8229600" cy="1143000"/>
          </a:xfrm>
        </p:spPr>
        <p:txBody>
          <a:bodyPr/>
          <a:lstStyle/>
          <a:p>
            <a:r>
              <a:rPr lang="en-US" dirty="0" smtClean="0"/>
              <a:t>Thus, investigate: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Thus, investigate: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Resource-satiable AGI designs</a:t>
            </a:r>
            <a:endParaRPr lang="en-US" dirty="0"/>
          </a:p>
        </p:txBody>
      </p:sp>
      <p:pic>
        <p:nvPicPr>
          <p:cNvPr id="8" name="Picture 7" descr="fla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45" y="2845455"/>
            <a:ext cx="1204175" cy="2050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81" y="2179830"/>
            <a:ext cx="3971534" cy="399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Thus, investigate: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norms and </a:t>
            </a:r>
            <a:r>
              <a:rPr lang="en-US" dirty="0" err="1" smtClean="0"/>
              <a:t>precommitments</a:t>
            </a:r>
            <a:endParaRPr lang="en-US" dirty="0"/>
          </a:p>
        </p:txBody>
      </p:sp>
      <p:pic>
        <p:nvPicPr>
          <p:cNvPr id="9" name="Picture 8" descr="handsha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8" y="2890535"/>
            <a:ext cx="4007873" cy="2665235"/>
          </a:xfrm>
          <a:prstGeom prst="rect">
            <a:avLst/>
          </a:prstGeom>
        </p:spPr>
      </p:pic>
      <p:pic>
        <p:nvPicPr>
          <p:cNvPr id="10" name="Picture 9" descr="ulys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34" y="2313073"/>
            <a:ext cx="3065167" cy="3749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Thus, investigate: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981053"/>
          </a:xfrm>
        </p:spPr>
        <p:txBody>
          <a:bodyPr/>
          <a:lstStyle/>
          <a:p>
            <a:r>
              <a:rPr lang="en-US" dirty="0" smtClean="0"/>
              <a:t>Ways to slowly turn up the power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26037" y="4514192"/>
            <a:ext cx="5670232" cy="1607973"/>
            <a:chOff x="315531" y="2288543"/>
            <a:chExt cx="8648165" cy="245246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15531" y="4739415"/>
              <a:ext cx="8493617" cy="1588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shadow-oth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372" y="2748851"/>
              <a:ext cx="734549" cy="1869018"/>
            </a:xfrm>
            <a:prstGeom prst="rect">
              <a:avLst/>
            </a:prstGeom>
          </p:spPr>
        </p:pic>
        <p:pic>
          <p:nvPicPr>
            <p:cNvPr id="11" name="Picture 10" descr="Butterfl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4618" y="3943289"/>
              <a:ext cx="801488" cy="514640"/>
            </a:xfrm>
            <a:prstGeom prst="rect">
              <a:avLst/>
            </a:prstGeom>
          </p:spPr>
        </p:pic>
        <p:pic>
          <p:nvPicPr>
            <p:cNvPr id="12" name="Picture 11" descr="shadow-oth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3464" y="2288543"/>
              <a:ext cx="472586" cy="1202468"/>
            </a:xfrm>
            <a:prstGeom prst="rect">
              <a:avLst/>
            </a:prstGeom>
          </p:spPr>
        </p:pic>
        <p:pic>
          <p:nvPicPr>
            <p:cNvPr id="13" name="Picture 12" descr="galaxy-half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7657" y="3156140"/>
              <a:ext cx="3013656" cy="1574298"/>
            </a:xfrm>
            <a:prstGeom prst="rect">
              <a:avLst/>
            </a:prstGeom>
          </p:spPr>
        </p:pic>
        <p:pic>
          <p:nvPicPr>
            <p:cNvPr id="14" name="Picture 13" descr="brainmech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213" y="2661882"/>
              <a:ext cx="1116463" cy="854887"/>
            </a:xfrm>
            <a:prstGeom prst="rect">
              <a:avLst/>
            </a:prstGeom>
          </p:spPr>
        </p:pic>
        <p:pic>
          <p:nvPicPr>
            <p:cNvPr id="15" name="Picture 14" descr="brainmech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5032" y="2764449"/>
              <a:ext cx="1998664" cy="1530397"/>
            </a:xfrm>
            <a:prstGeom prst="rect">
              <a:avLst/>
            </a:prstGeom>
          </p:spPr>
        </p:pic>
        <p:pic>
          <p:nvPicPr>
            <p:cNvPr id="16" name="Picture 15" descr="Butterfl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109614" y="3966828"/>
              <a:ext cx="815344" cy="573767"/>
            </a:xfrm>
            <a:prstGeom prst="rect">
              <a:avLst/>
            </a:prstGeom>
          </p:spPr>
        </p:pic>
      </p:grpSp>
      <p:pic>
        <p:nvPicPr>
          <p:cNvPr id="21" name="Picture 20" descr="gau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50" y="2258805"/>
            <a:ext cx="2473803" cy="299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ffha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05" y="1370778"/>
            <a:ext cx="4042893" cy="404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866" y="5183542"/>
            <a:ext cx="1514050" cy="135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18952" y="1396536"/>
            <a:ext cx="5306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Carl </a:t>
            </a:r>
            <a:r>
              <a:rPr lang="en-US" sz="2400" dirty="0" err="1" smtClean="0"/>
              <a:t>Shulman</a:t>
            </a:r>
            <a:endParaRPr lang="en-US" sz="2400" dirty="0" smtClean="0"/>
          </a:p>
          <a:p>
            <a:r>
              <a:rPr lang="en-US" sz="2400" i="1" dirty="0" smtClean="0"/>
              <a:t>carl.shulman@post.harvard.edu</a:t>
            </a:r>
          </a:p>
          <a:p>
            <a:endParaRPr lang="en-US" sz="2400" dirty="0" smtClean="0"/>
          </a:p>
          <a:p>
            <a:r>
              <a:rPr lang="en-US" sz="2400" dirty="0" smtClean="0"/>
              <a:t>Anna Salamon</a:t>
            </a:r>
          </a:p>
          <a:p>
            <a:r>
              <a:rPr lang="en-US" sz="2400" dirty="0" err="1" smtClean="0"/>
              <a:t>a</a:t>
            </a:r>
            <a:r>
              <a:rPr lang="en-US" sz="2400" dirty="0" err="1" smtClean="0"/>
              <a:t>nnasalamon.com</a:t>
            </a:r>
            <a:endParaRPr lang="en-US" sz="2400" dirty="0" smtClean="0"/>
          </a:p>
          <a:p>
            <a:r>
              <a:rPr lang="en-US" sz="2400" i="1" dirty="0" smtClean="0"/>
              <a:t>anna@singinst.org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r>
              <a:rPr lang="en-US" sz="2400" i="1" dirty="0" smtClean="0"/>
              <a:t>singinst.org/upload/ai-resource-drives.pdf</a:t>
            </a:r>
          </a:p>
          <a:p>
            <a:endParaRPr lang="en-US" sz="2000" i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“Already hit”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1512447"/>
            <a:ext cx="5892972" cy="3845164"/>
          </a:xfrm>
          <a:prstGeom prst="rect">
            <a:avLst/>
          </a:prstGeom>
        </p:spPr>
      </p:pic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267" y="3557093"/>
            <a:ext cx="3074653" cy="2804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“Already hit”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1512447"/>
            <a:ext cx="3421307" cy="2232403"/>
          </a:xfrm>
          <a:prstGeom prst="rect">
            <a:avLst/>
          </a:prstGeom>
        </p:spPr>
      </p:pic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14" y="3913304"/>
            <a:ext cx="2328935" cy="2124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11" y="1889726"/>
            <a:ext cx="173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99.9999%: </a:t>
            </a:r>
          </a:p>
          <a:p>
            <a:pPr algn="ctr"/>
            <a:r>
              <a:rPr lang="en-US" dirty="0" smtClean="0"/>
              <a:t>T</a:t>
            </a:r>
            <a:r>
              <a:rPr lang="en-US" dirty="0" smtClean="0"/>
              <a:t>he Universe is what it seems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6182380" y="2489891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</a:t>
            </a:r>
            <a:r>
              <a:rPr lang="en-US" dirty="0" smtClean="0"/>
              <a:t>AGI </a:t>
            </a:r>
            <a:r>
              <a:rPr lang="en-US" dirty="0" smtClean="0"/>
              <a:t>in a Box</a:t>
            </a:r>
            <a:endParaRPr lang="en-US" dirty="0"/>
          </a:p>
        </p:txBody>
      </p:sp>
      <p:pic>
        <p:nvPicPr>
          <p:cNvPr id="4" name="Picture 3" descr="brainme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9" y="3212152"/>
            <a:ext cx="2252255" cy="1724575"/>
          </a:xfrm>
          <a:prstGeom prst="rect">
            <a:avLst/>
          </a:prstGeom>
        </p:spPr>
      </p:pic>
      <p:sp>
        <p:nvSpPr>
          <p:cNvPr id="5" name="Cube 4"/>
          <p:cNvSpPr/>
          <p:nvPr/>
        </p:nvSpPr>
        <p:spPr>
          <a:xfrm>
            <a:off x="379926" y="3147758"/>
            <a:ext cx="2540015" cy="1921212"/>
          </a:xfrm>
          <a:prstGeom prst="cube">
            <a:avLst/>
          </a:prstGeom>
          <a:solidFill>
            <a:schemeClr val="accent3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1080" y="2851106"/>
            <a:ext cx="2240924" cy="852781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390655">
            <a:off x="2894187" y="2781843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attempt escape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37915" y="2115401"/>
            <a:ext cx="1040248" cy="627804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51669">
            <a:off x="5172903" y="1956227"/>
            <a:ext cx="17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80% chance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12157" y="2743205"/>
            <a:ext cx="1133339" cy="533342"/>
          </a:xfrm>
          <a:prstGeom prst="straightConnector1">
            <a:avLst/>
          </a:prstGeom>
          <a:ln w="666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35071">
            <a:off x="5344104" y="3130512"/>
            <a:ext cx="15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20% chance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81080" y="4431605"/>
            <a:ext cx="2331077" cy="637365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854224">
            <a:off x="3255447" y="4345614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cooperate</a:t>
            </a:r>
            <a:endParaRPr lang="en-US" sz="2400" dirty="0"/>
          </a:p>
        </p:txBody>
      </p:sp>
      <p:pic>
        <p:nvPicPr>
          <p:cNvPr id="29" name="Picture 28" descr="galaxy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26" y="1506507"/>
            <a:ext cx="1374997" cy="10889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798612" y="1700010"/>
            <a:ext cx="122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over universe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21263" y="3238291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shutdown</a:t>
            </a:r>
            <a:endParaRPr lang="en-US" dirty="0"/>
          </a:p>
        </p:txBody>
      </p:sp>
      <p:pic>
        <p:nvPicPr>
          <p:cNvPr id="32" name="Picture 31" descr="lollip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2330">
            <a:off x="5412038" y="4131723"/>
            <a:ext cx="721573" cy="1771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9520" y="5166439"/>
            <a:ext cx="12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reward</a:t>
            </a:r>
            <a:endParaRPr lang="en-US" dirty="0"/>
          </a:p>
        </p:txBody>
      </p:sp>
      <p:pic>
        <p:nvPicPr>
          <p:cNvPr id="35" name="Picture 34" descr="shutdown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978" y="3065157"/>
            <a:ext cx="674890" cy="6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“Already hit”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1512447"/>
            <a:ext cx="3421307" cy="2232403"/>
          </a:xfrm>
          <a:prstGeom prst="rect">
            <a:avLst/>
          </a:prstGeom>
        </p:spPr>
      </p:pic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14" y="3913304"/>
            <a:ext cx="2328935" cy="2124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11" y="1889726"/>
            <a:ext cx="173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99.9999%: </a:t>
            </a:r>
          </a:p>
          <a:p>
            <a:pPr algn="ctr"/>
            <a:r>
              <a:rPr lang="en-US" dirty="0" smtClean="0"/>
              <a:t>T</a:t>
            </a:r>
            <a:r>
              <a:rPr lang="en-US" dirty="0" smtClean="0"/>
              <a:t>he Universe is what it seems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9729" y="1889726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max; actions make no difference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6182380" y="2489891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“Already hit”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1512447"/>
            <a:ext cx="3421307" cy="2232403"/>
          </a:xfrm>
          <a:prstGeom prst="rect">
            <a:avLst/>
          </a:prstGeom>
        </p:spPr>
      </p:pic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14" y="3913304"/>
            <a:ext cx="2328935" cy="2124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11" y="1889726"/>
            <a:ext cx="173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99.9999%: </a:t>
            </a:r>
          </a:p>
          <a:p>
            <a:pPr algn="ctr"/>
            <a:r>
              <a:rPr lang="en-US" dirty="0" smtClean="0"/>
              <a:t>T</a:t>
            </a:r>
            <a:r>
              <a:rPr lang="en-US" dirty="0" smtClean="0"/>
              <a:t>he Universe is what it seems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3211" y="3798848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0.0001% chance the universe is an illusion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9729" y="1889726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max; actions make no difference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6182380" y="2489891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88674" y="4505872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“Already hit”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1512447"/>
            <a:ext cx="3421307" cy="2232403"/>
          </a:xfrm>
          <a:prstGeom prst="rect">
            <a:avLst/>
          </a:prstGeom>
        </p:spPr>
      </p:pic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14" y="3913304"/>
            <a:ext cx="2328935" cy="2124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11" y="1889726"/>
            <a:ext cx="173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99.9999%: </a:t>
            </a:r>
          </a:p>
          <a:p>
            <a:pPr algn="ctr"/>
            <a:r>
              <a:rPr lang="en-US" dirty="0" smtClean="0"/>
              <a:t>T</a:t>
            </a:r>
            <a:r>
              <a:rPr lang="en-US" dirty="0" smtClean="0"/>
              <a:t>he Universe is what it seems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3211" y="3798848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0.0001% chance the universe is an illusion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9729" y="4044207"/>
            <a:ext cx="154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make a difference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9729" y="1889726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max; actions make no difference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6182380" y="2489891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88674" y="4505872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“Already hit” ceiling</a:t>
            </a:r>
            <a:endParaRPr lang="en-US" dirty="0"/>
          </a:p>
        </p:txBody>
      </p:sp>
      <p:pic>
        <p:nvPicPr>
          <p:cNvPr id="5" name="Picture 4" descr="hadroncol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1512447"/>
            <a:ext cx="3421307" cy="2232403"/>
          </a:xfrm>
          <a:prstGeom prst="rect">
            <a:avLst/>
          </a:prstGeom>
        </p:spPr>
      </p:pic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614" y="3913304"/>
            <a:ext cx="2328935" cy="2124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211" y="1889726"/>
            <a:ext cx="173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99.9999%: </a:t>
            </a:r>
          </a:p>
          <a:p>
            <a:pPr algn="ctr"/>
            <a:r>
              <a:rPr lang="en-US" dirty="0" smtClean="0"/>
              <a:t>T</a:t>
            </a:r>
            <a:r>
              <a:rPr lang="en-US" dirty="0" smtClean="0"/>
              <a:t>he Universe is what it seems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3211" y="3798848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0.0001% chance the universe is an illusion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9729" y="4044207"/>
            <a:ext cx="154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make a difference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9729" y="1889726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max; actions make no difference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6182380" y="2489891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88674" y="4505872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4383234" y="3547108"/>
            <a:ext cx="4243839" cy="2013642"/>
          </a:xfrm>
          <a:custGeom>
            <a:avLst/>
            <a:gdLst>
              <a:gd name="connsiteX0" fmla="*/ 2199362 w 4243839"/>
              <a:gd name="connsiteY0" fmla="*/ 30979 h 2013642"/>
              <a:gd name="connsiteX1" fmla="*/ 1564335 w 4243839"/>
              <a:gd name="connsiteY1" fmla="*/ 61958 h 2013642"/>
              <a:gd name="connsiteX2" fmla="*/ 1146146 w 4243839"/>
              <a:gd name="connsiteY2" fmla="*/ 46469 h 2013642"/>
              <a:gd name="connsiteX3" fmla="*/ 604050 w 4243839"/>
              <a:gd name="connsiteY3" fmla="*/ 46469 h 2013642"/>
              <a:gd name="connsiteX4" fmla="*/ 387212 w 4243839"/>
              <a:gd name="connsiteY4" fmla="*/ 92937 h 2013642"/>
              <a:gd name="connsiteX5" fmla="*/ 309770 w 4243839"/>
              <a:gd name="connsiteY5" fmla="*/ 185874 h 2013642"/>
              <a:gd name="connsiteX6" fmla="*/ 247816 w 4243839"/>
              <a:gd name="connsiteY6" fmla="*/ 278812 h 2013642"/>
              <a:gd name="connsiteX7" fmla="*/ 216839 w 4243839"/>
              <a:gd name="connsiteY7" fmla="*/ 325280 h 2013642"/>
              <a:gd name="connsiteX8" fmla="*/ 170373 w 4243839"/>
              <a:gd name="connsiteY8" fmla="*/ 340770 h 2013642"/>
              <a:gd name="connsiteX9" fmla="*/ 92931 w 4243839"/>
              <a:gd name="connsiteY9" fmla="*/ 433707 h 2013642"/>
              <a:gd name="connsiteX10" fmla="*/ 61954 w 4243839"/>
              <a:gd name="connsiteY10" fmla="*/ 526645 h 2013642"/>
              <a:gd name="connsiteX11" fmla="*/ 46466 w 4243839"/>
              <a:gd name="connsiteY11" fmla="*/ 666051 h 2013642"/>
              <a:gd name="connsiteX12" fmla="*/ 0 w 4243839"/>
              <a:gd name="connsiteY12" fmla="*/ 851925 h 2013642"/>
              <a:gd name="connsiteX13" fmla="*/ 15489 w 4243839"/>
              <a:gd name="connsiteY13" fmla="*/ 1192696 h 2013642"/>
              <a:gd name="connsiteX14" fmla="*/ 46466 w 4243839"/>
              <a:gd name="connsiteY14" fmla="*/ 1378570 h 2013642"/>
              <a:gd name="connsiteX15" fmla="*/ 92931 w 4243839"/>
              <a:gd name="connsiteY15" fmla="*/ 1533466 h 2013642"/>
              <a:gd name="connsiteX16" fmla="*/ 108420 w 4243839"/>
              <a:gd name="connsiteY16" fmla="*/ 1579934 h 2013642"/>
              <a:gd name="connsiteX17" fmla="*/ 232327 w 4243839"/>
              <a:gd name="connsiteY17" fmla="*/ 1672872 h 2013642"/>
              <a:gd name="connsiteX18" fmla="*/ 294281 w 4243839"/>
              <a:gd name="connsiteY18" fmla="*/ 1734830 h 2013642"/>
              <a:gd name="connsiteX19" fmla="*/ 495631 w 4243839"/>
              <a:gd name="connsiteY19" fmla="*/ 1796788 h 2013642"/>
              <a:gd name="connsiteX20" fmla="*/ 836377 w 4243839"/>
              <a:gd name="connsiteY20" fmla="*/ 1827767 h 2013642"/>
              <a:gd name="connsiteX21" fmla="*/ 1115170 w 4243839"/>
              <a:gd name="connsiteY21" fmla="*/ 1905215 h 2013642"/>
              <a:gd name="connsiteX22" fmla="*/ 1161635 w 4243839"/>
              <a:gd name="connsiteY22" fmla="*/ 1936194 h 2013642"/>
              <a:gd name="connsiteX23" fmla="*/ 1223589 w 4243839"/>
              <a:gd name="connsiteY23" fmla="*/ 1967173 h 2013642"/>
              <a:gd name="connsiteX24" fmla="*/ 1270054 w 4243839"/>
              <a:gd name="connsiteY24" fmla="*/ 1982663 h 2013642"/>
              <a:gd name="connsiteX25" fmla="*/ 1393962 w 4243839"/>
              <a:gd name="connsiteY25" fmla="*/ 2013642 h 2013642"/>
              <a:gd name="connsiteX26" fmla="*/ 1502381 w 4243839"/>
              <a:gd name="connsiteY26" fmla="*/ 1998152 h 2013642"/>
              <a:gd name="connsiteX27" fmla="*/ 1548846 w 4243839"/>
              <a:gd name="connsiteY27" fmla="*/ 1982663 h 2013642"/>
              <a:gd name="connsiteX28" fmla="*/ 2555596 w 4243839"/>
              <a:gd name="connsiteY28" fmla="*/ 1967173 h 2013642"/>
              <a:gd name="connsiteX29" fmla="*/ 2849877 w 4243839"/>
              <a:gd name="connsiteY29" fmla="*/ 1951684 h 2013642"/>
              <a:gd name="connsiteX30" fmla="*/ 3066716 w 4243839"/>
              <a:gd name="connsiteY30" fmla="*/ 1936194 h 2013642"/>
              <a:gd name="connsiteX31" fmla="*/ 3221600 w 4243839"/>
              <a:gd name="connsiteY31" fmla="*/ 1874236 h 2013642"/>
              <a:gd name="connsiteX32" fmla="*/ 3299043 w 4243839"/>
              <a:gd name="connsiteY32" fmla="*/ 1843257 h 2013642"/>
              <a:gd name="connsiteX33" fmla="*/ 3376485 w 4243839"/>
              <a:gd name="connsiteY33" fmla="*/ 1812278 h 2013642"/>
              <a:gd name="connsiteX34" fmla="*/ 3670766 w 4243839"/>
              <a:gd name="connsiteY34" fmla="*/ 1781299 h 2013642"/>
              <a:gd name="connsiteX35" fmla="*/ 3748208 w 4243839"/>
              <a:gd name="connsiteY35" fmla="*/ 1765809 h 2013642"/>
              <a:gd name="connsiteX36" fmla="*/ 3856627 w 4243839"/>
              <a:gd name="connsiteY36" fmla="*/ 1719340 h 2013642"/>
              <a:gd name="connsiteX37" fmla="*/ 3934069 w 4243839"/>
              <a:gd name="connsiteY37" fmla="*/ 1703851 h 2013642"/>
              <a:gd name="connsiteX38" fmla="*/ 3980535 w 4243839"/>
              <a:gd name="connsiteY38" fmla="*/ 1688361 h 2013642"/>
              <a:gd name="connsiteX39" fmla="*/ 4042489 w 4243839"/>
              <a:gd name="connsiteY39" fmla="*/ 1672872 h 2013642"/>
              <a:gd name="connsiteX40" fmla="*/ 4088954 w 4243839"/>
              <a:gd name="connsiteY40" fmla="*/ 1564445 h 2013642"/>
              <a:gd name="connsiteX41" fmla="*/ 4135419 w 4243839"/>
              <a:gd name="connsiteY41" fmla="*/ 1440528 h 2013642"/>
              <a:gd name="connsiteX42" fmla="*/ 4181885 w 4243839"/>
              <a:gd name="connsiteY42" fmla="*/ 1270143 h 2013642"/>
              <a:gd name="connsiteX43" fmla="*/ 4228350 w 4243839"/>
              <a:gd name="connsiteY43" fmla="*/ 1130737 h 2013642"/>
              <a:gd name="connsiteX44" fmla="*/ 4243839 w 4243839"/>
              <a:gd name="connsiteY44" fmla="*/ 1084269 h 2013642"/>
              <a:gd name="connsiteX45" fmla="*/ 4228350 w 4243839"/>
              <a:gd name="connsiteY45" fmla="*/ 650561 h 2013642"/>
              <a:gd name="connsiteX46" fmla="*/ 4212862 w 4243839"/>
              <a:gd name="connsiteY46" fmla="*/ 588603 h 2013642"/>
              <a:gd name="connsiteX47" fmla="*/ 4181885 w 4243839"/>
              <a:gd name="connsiteY47" fmla="*/ 542134 h 2013642"/>
              <a:gd name="connsiteX48" fmla="*/ 4042489 w 4243839"/>
              <a:gd name="connsiteY48" fmla="*/ 418218 h 2013642"/>
              <a:gd name="connsiteX49" fmla="*/ 3965046 w 4243839"/>
              <a:gd name="connsiteY49" fmla="*/ 387239 h 2013642"/>
              <a:gd name="connsiteX50" fmla="*/ 3918581 w 4243839"/>
              <a:gd name="connsiteY50" fmla="*/ 356260 h 2013642"/>
              <a:gd name="connsiteX51" fmla="*/ 3686254 w 4243839"/>
              <a:gd name="connsiteY51" fmla="*/ 309791 h 2013642"/>
              <a:gd name="connsiteX52" fmla="*/ 3624300 w 4243839"/>
              <a:gd name="connsiteY52" fmla="*/ 294301 h 2013642"/>
              <a:gd name="connsiteX53" fmla="*/ 3531369 w 4243839"/>
              <a:gd name="connsiteY53" fmla="*/ 263322 h 2013642"/>
              <a:gd name="connsiteX54" fmla="*/ 3376485 w 4243839"/>
              <a:gd name="connsiteY54" fmla="*/ 247833 h 2013642"/>
              <a:gd name="connsiteX55" fmla="*/ 2942808 w 4243839"/>
              <a:gd name="connsiteY55" fmla="*/ 170385 h 2013642"/>
              <a:gd name="connsiteX56" fmla="*/ 2834389 w 4243839"/>
              <a:gd name="connsiteY56" fmla="*/ 139406 h 2013642"/>
              <a:gd name="connsiteX57" fmla="*/ 2617550 w 4243839"/>
              <a:gd name="connsiteY57" fmla="*/ 123916 h 2013642"/>
              <a:gd name="connsiteX58" fmla="*/ 2571085 w 4243839"/>
              <a:gd name="connsiteY58" fmla="*/ 92937 h 2013642"/>
              <a:gd name="connsiteX59" fmla="*/ 2462666 w 4243839"/>
              <a:gd name="connsiteY59" fmla="*/ 61958 h 2013642"/>
              <a:gd name="connsiteX60" fmla="*/ 2416200 w 4243839"/>
              <a:gd name="connsiteY60" fmla="*/ 30979 h 2013642"/>
              <a:gd name="connsiteX61" fmla="*/ 2323269 w 4243839"/>
              <a:gd name="connsiteY61" fmla="*/ 0 h 2013642"/>
              <a:gd name="connsiteX62" fmla="*/ 2261316 w 4243839"/>
              <a:gd name="connsiteY62" fmla="*/ 30979 h 2013642"/>
              <a:gd name="connsiteX63" fmla="*/ 2214850 w 4243839"/>
              <a:gd name="connsiteY63" fmla="*/ 46469 h 2013642"/>
              <a:gd name="connsiteX64" fmla="*/ 2199362 w 4243839"/>
              <a:gd name="connsiteY64" fmla="*/ 30979 h 20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43839" h="2013642">
                <a:moveTo>
                  <a:pt x="2199362" y="30979"/>
                </a:moveTo>
                <a:lnTo>
                  <a:pt x="1564335" y="61958"/>
                </a:lnTo>
                <a:cubicBezTo>
                  <a:pt x="1424843" y="61958"/>
                  <a:pt x="1285542" y="51632"/>
                  <a:pt x="1146146" y="46469"/>
                </a:cubicBezTo>
                <a:cubicBezTo>
                  <a:pt x="912017" y="17200"/>
                  <a:pt x="969354" y="17627"/>
                  <a:pt x="604050" y="46469"/>
                </a:cubicBezTo>
                <a:cubicBezTo>
                  <a:pt x="493009" y="55236"/>
                  <a:pt x="467112" y="66302"/>
                  <a:pt x="387212" y="92937"/>
                </a:cubicBezTo>
                <a:cubicBezTo>
                  <a:pt x="276517" y="258992"/>
                  <a:pt x="448903" y="6976"/>
                  <a:pt x="309770" y="185874"/>
                </a:cubicBezTo>
                <a:cubicBezTo>
                  <a:pt x="286913" y="215264"/>
                  <a:pt x="268467" y="247833"/>
                  <a:pt x="247816" y="278812"/>
                </a:cubicBezTo>
                <a:cubicBezTo>
                  <a:pt x="237490" y="294301"/>
                  <a:pt x="234499" y="319393"/>
                  <a:pt x="216839" y="325280"/>
                </a:cubicBezTo>
                <a:lnTo>
                  <a:pt x="170373" y="340770"/>
                </a:lnTo>
                <a:cubicBezTo>
                  <a:pt x="141195" y="369950"/>
                  <a:pt x="110181" y="394892"/>
                  <a:pt x="92931" y="433707"/>
                </a:cubicBezTo>
                <a:cubicBezTo>
                  <a:pt x="79669" y="463548"/>
                  <a:pt x="61954" y="526645"/>
                  <a:pt x="61954" y="526645"/>
                </a:cubicBezTo>
                <a:cubicBezTo>
                  <a:pt x="56791" y="573114"/>
                  <a:pt x="53078" y="619766"/>
                  <a:pt x="46466" y="666051"/>
                </a:cubicBezTo>
                <a:cubicBezTo>
                  <a:pt x="36670" y="734628"/>
                  <a:pt x="19556" y="783474"/>
                  <a:pt x="0" y="851925"/>
                </a:cubicBezTo>
                <a:cubicBezTo>
                  <a:pt x="5163" y="965515"/>
                  <a:pt x="8169" y="1079224"/>
                  <a:pt x="15489" y="1192696"/>
                </a:cubicBezTo>
                <a:cubicBezTo>
                  <a:pt x="23789" y="1321355"/>
                  <a:pt x="19332" y="1297166"/>
                  <a:pt x="46466" y="1378570"/>
                </a:cubicBezTo>
                <a:cubicBezTo>
                  <a:pt x="71315" y="1527681"/>
                  <a:pt x="43818" y="1418861"/>
                  <a:pt x="92931" y="1533466"/>
                </a:cubicBezTo>
                <a:cubicBezTo>
                  <a:pt x="99362" y="1548473"/>
                  <a:pt x="98931" y="1566648"/>
                  <a:pt x="108420" y="1579934"/>
                </a:cubicBezTo>
                <a:cubicBezTo>
                  <a:pt x="181380" y="1682085"/>
                  <a:pt x="148455" y="1609964"/>
                  <a:pt x="232327" y="1672872"/>
                </a:cubicBezTo>
                <a:cubicBezTo>
                  <a:pt x="255692" y="1690397"/>
                  <a:pt x="269980" y="1718628"/>
                  <a:pt x="294281" y="1734830"/>
                </a:cubicBezTo>
                <a:cubicBezTo>
                  <a:pt x="332446" y="1760275"/>
                  <a:pt x="465424" y="1791753"/>
                  <a:pt x="495631" y="1796788"/>
                </a:cubicBezTo>
                <a:cubicBezTo>
                  <a:pt x="538992" y="1804015"/>
                  <a:pt x="806554" y="1825282"/>
                  <a:pt x="836377" y="1827767"/>
                </a:cubicBezTo>
                <a:cubicBezTo>
                  <a:pt x="969913" y="1854476"/>
                  <a:pt x="996090" y="1851084"/>
                  <a:pt x="1115170" y="1905215"/>
                </a:cubicBezTo>
                <a:cubicBezTo>
                  <a:pt x="1132116" y="1912918"/>
                  <a:pt x="1145473" y="1926958"/>
                  <a:pt x="1161635" y="1936194"/>
                </a:cubicBezTo>
                <a:cubicBezTo>
                  <a:pt x="1181682" y="1947650"/>
                  <a:pt x="1202367" y="1958077"/>
                  <a:pt x="1223589" y="1967173"/>
                </a:cubicBezTo>
                <a:cubicBezTo>
                  <a:pt x="1238595" y="1973605"/>
                  <a:pt x="1254303" y="1978367"/>
                  <a:pt x="1270054" y="1982663"/>
                </a:cubicBezTo>
                <a:cubicBezTo>
                  <a:pt x="1311128" y="1993866"/>
                  <a:pt x="1393962" y="2013642"/>
                  <a:pt x="1393962" y="2013642"/>
                </a:cubicBezTo>
                <a:cubicBezTo>
                  <a:pt x="1430102" y="2008479"/>
                  <a:pt x="1466583" y="2005312"/>
                  <a:pt x="1502381" y="1998152"/>
                </a:cubicBezTo>
                <a:cubicBezTo>
                  <a:pt x="1518390" y="1994950"/>
                  <a:pt x="1532527" y="1983143"/>
                  <a:pt x="1548846" y="1982663"/>
                </a:cubicBezTo>
                <a:cubicBezTo>
                  <a:pt x="1884324" y="1972795"/>
                  <a:pt x="2220013" y="1972336"/>
                  <a:pt x="2555596" y="1967173"/>
                </a:cubicBezTo>
                <a:lnTo>
                  <a:pt x="2849877" y="1951684"/>
                </a:lnTo>
                <a:cubicBezTo>
                  <a:pt x="2922208" y="1947300"/>
                  <a:pt x="2995776" y="1950974"/>
                  <a:pt x="3066716" y="1936194"/>
                </a:cubicBezTo>
                <a:cubicBezTo>
                  <a:pt x="3121153" y="1924852"/>
                  <a:pt x="3169972" y="1894889"/>
                  <a:pt x="3221600" y="1874236"/>
                </a:cubicBezTo>
                <a:lnTo>
                  <a:pt x="3299043" y="1843257"/>
                </a:lnTo>
                <a:cubicBezTo>
                  <a:pt x="3324857" y="1832931"/>
                  <a:pt x="3348820" y="1815045"/>
                  <a:pt x="3376485" y="1812278"/>
                </a:cubicBezTo>
                <a:lnTo>
                  <a:pt x="3670766" y="1781299"/>
                </a:lnTo>
                <a:cubicBezTo>
                  <a:pt x="3696827" y="1777576"/>
                  <a:pt x="3722394" y="1770972"/>
                  <a:pt x="3748208" y="1765809"/>
                </a:cubicBezTo>
                <a:cubicBezTo>
                  <a:pt x="3792530" y="1743647"/>
                  <a:pt x="3811051" y="1730735"/>
                  <a:pt x="3856627" y="1719340"/>
                </a:cubicBezTo>
                <a:cubicBezTo>
                  <a:pt x="3882166" y="1712955"/>
                  <a:pt x="3908530" y="1710236"/>
                  <a:pt x="3934069" y="1703851"/>
                </a:cubicBezTo>
                <a:cubicBezTo>
                  <a:pt x="3949908" y="1699891"/>
                  <a:pt x="3964837" y="1692847"/>
                  <a:pt x="3980535" y="1688361"/>
                </a:cubicBezTo>
                <a:cubicBezTo>
                  <a:pt x="4001003" y="1682513"/>
                  <a:pt x="4021838" y="1678035"/>
                  <a:pt x="4042489" y="1672872"/>
                </a:cubicBezTo>
                <a:cubicBezTo>
                  <a:pt x="4096884" y="1564074"/>
                  <a:pt x="4054769" y="1655612"/>
                  <a:pt x="4088954" y="1564445"/>
                </a:cubicBezTo>
                <a:cubicBezTo>
                  <a:pt x="4099618" y="1536005"/>
                  <a:pt x="4126628" y="1475694"/>
                  <a:pt x="4135419" y="1440528"/>
                </a:cubicBezTo>
                <a:cubicBezTo>
                  <a:pt x="4179202" y="1265385"/>
                  <a:pt x="4115432" y="1469518"/>
                  <a:pt x="4181885" y="1270143"/>
                </a:cubicBezTo>
                <a:lnTo>
                  <a:pt x="4228350" y="1130737"/>
                </a:lnTo>
                <a:lnTo>
                  <a:pt x="4243839" y="1084269"/>
                </a:lnTo>
                <a:cubicBezTo>
                  <a:pt x="4238676" y="939700"/>
                  <a:pt x="4237373" y="794941"/>
                  <a:pt x="4228350" y="650561"/>
                </a:cubicBezTo>
                <a:cubicBezTo>
                  <a:pt x="4227022" y="629314"/>
                  <a:pt x="4221247" y="608170"/>
                  <a:pt x="4212862" y="588603"/>
                </a:cubicBezTo>
                <a:cubicBezTo>
                  <a:pt x="4205529" y="571492"/>
                  <a:pt x="4194143" y="556144"/>
                  <a:pt x="4181885" y="542134"/>
                </a:cubicBezTo>
                <a:cubicBezTo>
                  <a:pt x="4152151" y="508150"/>
                  <a:pt x="4087007" y="442952"/>
                  <a:pt x="4042489" y="418218"/>
                </a:cubicBezTo>
                <a:cubicBezTo>
                  <a:pt x="4018185" y="404715"/>
                  <a:pt x="3989914" y="399674"/>
                  <a:pt x="3965046" y="387239"/>
                </a:cubicBezTo>
                <a:cubicBezTo>
                  <a:pt x="3948396" y="378914"/>
                  <a:pt x="3936373" y="361735"/>
                  <a:pt x="3918581" y="356260"/>
                </a:cubicBezTo>
                <a:cubicBezTo>
                  <a:pt x="3851406" y="335589"/>
                  <a:pt x="3758563" y="327870"/>
                  <a:pt x="3686254" y="309791"/>
                </a:cubicBezTo>
                <a:cubicBezTo>
                  <a:pt x="3665603" y="304628"/>
                  <a:pt x="3644689" y="300418"/>
                  <a:pt x="3624300" y="294301"/>
                </a:cubicBezTo>
                <a:cubicBezTo>
                  <a:pt x="3593024" y="284918"/>
                  <a:pt x="3563860" y="266571"/>
                  <a:pt x="3531369" y="263322"/>
                </a:cubicBezTo>
                <a:lnTo>
                  <a:pt x="3376485" y="247833"/>
                </a:lnTo>
                <a:cubicBezTo>
                  <a:pt x="3112105" y="159699"/>
                  <a:pt x="3255802" y="189948"/>
                  <a:pt x="2942808" y="170385"/>
                </a:cubicBezTo>
                <a:cubicBezTo>
                  <a:pt x="2913434" y="160593"/>
                  <a:pt x="2863567" y="142648"/>
                  <a:pt x="2834389" y="139406"/>
                </a:cubicBezTo>
                <a:cubicBezTo>
                  <a:pt x="2762368" y="131403"/>
                  <a:pt x="2689830" y="129079"/>
                  <a:pt x="2617550" y="123916"/>
                </a:cubicBezTo>
                <a:cubicBezTo>
                  <a:pt x="2602062" y="113590"/>
                  <a:pt x="2588195" y="100270"/>
                  <a:pt x="2571085" y="92937"/>
                </a:cubicBezTo>
                <a:cubicBezTo>
                  <a:pt x="2501590" y="63152"/>
                  <a:pt x="2522961" y="92108"/>
                  <a:pt x="2462666" y="61958"/>
                </a:cubicBezTo>
                <a:cubicBezTo>
                  <a:pt x="2446016" y="53632"/>
                  <a:pt x="2433211" y="38540"/>
                  <a:pt x="2416200" y="30979"/>
                </a:cubicBezTo>
                <a:cubicBezTo>
                  <a:pt x="2386362" y="17717"/>
                  <a:pt x="2323269" y="0"/>
                  <a:pt x="2323269" y="0"/>
                </a:cubicBezTo>
                <a:cubicBezTo>
                  <a:pt x="2302618" y="10326"/>
                  <a:pt x="2282538" y="21883"/>
                  <a:pt x="2261316" y="30979"/>
                </a:cubicBezTo>
                <a:cubicBezTo>
                  <a:pt x="2246310" y="37411"/>
                  <a:pt x="2226394" y="34924"/>
                  <a:pt x="2214850" y="46469"/>
                </a:cubicBezTo>
                <a:lnTo>
                  <a:pt x="2199362" y="30979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“Already hit” ceiling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3211" y="1889726"/>
            <a:ext cx="1739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99.9999%: </a:t>
            </a:r>
          </a:p>
          <a:p>
            <a:pPr algn="ctr"/>
            <a:r>
              <a:rPr lang="en-US" dirty="0" smtClean="0"/>
              <a:t>T</a:t>
            </a:r>
            <a:r>
              <a:rPr lang="en-US" dirty="0" smtClean="0"/>
              <a:t>he Universe is what it seems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3211" y="3798848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0.0001% chance the universe is an illusion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9729" y="4044207"/>
            <a:ext cx="154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Actions make a difference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9729" y="1889726"/>
            <a:ext cx="15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max; actions make no difference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6182380" y="2489891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88674" y="4505872"/>
            <a:ext cx="757349" cy="158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4383234" y="3547108"/>
            <a:ext cx="4243839" cy="2013642"/>
          </a:xfrm>
          <a:custGeom>
            <a:avLst/>
            <a:gdLst>
              <a:gd name="connsiteX0" fmla="*/ 2199362 w 4243839"/>
              <a:gd name="connsiteY0" fmla="*/ 30979 h 2013642"/>
              <a:gd name="connsiteX1" fmla="*/ 1564335 w 4243839"/>
              <a:gd name="connsiteY1" fmla="*/ 61958 h 2013642"/>
              <a:gd name="connsiteX2" fmla="*/ 1146146 w 4243839"/>
              <a:gd name="connsiteY2" fmla="*/ 46469 h 2013642"/>
              <a:gd name="connsiteX3" fmla="*/ 604050 w 4243839"/>
              <a:gd name="connsiteY3" fmla="*/ 46469 h 2013642"/>
              <a:gd name="connsiteX4" fmla="*/ 387212 w 4243839"/>
              <a:gd name="connsiteY4" fmla="*/ 92937 h 2013642"/>
              <a:gd name="connsiteX5" fmla="*/ 309770 w 4243839"/>
              <a:gd name="connsiteY5" fmla="*/ 185874 h 2013642"/>
              <a:gd name="connsiteX6" fmla="*/ 247816 w 4243839"/>
              <a:gd name="connsiteY6" fmla="*/ 278812 h 2013642"/>
              <a:gd name="connsiteX7" fmla="*/ 216839 w 4243839"/>
              <a:gd name="connsiteY7" fmla="*/ 325280 h 2013642"/>
              <a:gd name="connsiteX8" fmla="*/ 170373 w 4243839"/>
              <a:gd name="connsiteY8" fmla="*/ 340770 h 2013642"/>
              <a:gd name="connsiteX9" fmla="*/ 92931 w 4243839"/>
              <a:gd name="connsiteY9" fmla="*/ 433707 h 2013642"/>
              <a:gd name="connsiteX10" fmla="*/ 61954 w 4243839"/>
              <a:gd name="connsiteY10" fmla="*/ 526645 h 2013642"/>
              <a:gd name="connsiteX11" fmla="*/ 46466 w 4243839"/>
              <a:gd name="connsiteY11" fmla="*/ 666051 h 2013642"/>
              <a:gd name="connsiteX12" fmla="*/ 0 w 4243839"/>
              <a:gd name="connsiteY12" fmla="*/ 851925 h 2013642"/>
              <a:gd name="connsiteX13" fmla="*/ 15489 w 4243839"/>
              <a:gd name="connsiteY13" fmla="*/ 1192696 h 2013642"/>
              <a:gd name="connsiteX14" fmla="*/ 46466 w 4243839"/>
              <a:gd name="connsiteY14" fmla="*/ 1378570 h 2013642"/>
              <a:gd name="connsiteX15" fmla="*/ 92931 w 4243839"/>
              <a:gd name="connsiteY15" fmla="*/ 1533466 h 2013642"/>
              <a:gd name="connsiteX16" fmla="*/ 108420 w 4243839"/>
              <a:gd name="connsiteY16" fmla="*/ 1579934 h 2013642"/>
              <a:gd name="connsiteX17" fmla="*/ 232327 w 4243839"/>
              <a:gd name="connsiteY17" fmla="*/ 1672872 h 2013642"/>
              <a:gd name="connsiteX18" fmla="*/ 294281 w 4243839"/>
              <a:gd name="connsiteY18" fmla="*/ 1734830 h 2013642"/>
              <a:gd name="connsiteX19" fmla="*/ 495631 w 4243839"/>
              <a:gd name="connsiteY19" fmla="*/ 1796788 h 2013642"/>
              <a:gd name="connsiteX20" fmla="*/ 836377 w 4243839"/>
              <a:gd name="connsiteY20" fmla="*/ 1827767 h 2013642"/>
              <a:gd name="connsiteX21" fmla="*/ 1115170 w 4243839"/>
              <a:gd name="connsiteY21" fmla="*/ 1905215 h 2013642"/>
              <a:gd name="connsiteX22" fmla="*/ 1161635 w 4243839"/>
              <a:gd name="connsiteY22" fmla="*/ 1936194 h 2013642"/>
              <a:gd name="connsiteX23" fmla="*/ 1223589 w 4243839"/>
              <a:gd name="connsiteY23" fmla="*/ 1967173 h 2013642"/>
              <a:gd name="connsiteX24" fmla="*/ 1270054 w 4243839"/>
              <a:gd name="connsiteY24" fmla="*/ 1982663 h 2013642"/>
              <a:gd name="connsiteX25" fmla="*/ 1393962 w 4243839"/>
              <a:gd name="connsiteY25" fmla="*/ 2013642 h 2013642"/>
              <a:gd name="connsiteX26" fmla="*/ 1502381 w 4243839"/>
              <a:gd name="connsiteY26" fmla="*/ 1998152 h 2013642"/>
              <a:gd name="connsiteX27" fmla="*/ 1548846 w 4243839"/>
              <a:gd name="connsiteY27" fmla="*/ 1982663 h 2013642"/>
              <a:gd name="connsiteX28" fmla="*/ 2555596 w 4243839"/>
              <a:gd name="connsiteY28" fmla="*/ 1967173 h 2013642"/>
              <a:gd name="connsiteX29" fmla="*/ 2849877 w 4243839"/>
              <a:gd name="connsiteY29" fmla="*/ 1951684 h 2013642"/>
              <a:gd name="connsiteX30" fmla="*/ 3066716 w 4243839"/>
              <a:gd name="connsiteY30" fmla="*/ 1936194 h 2013642"/>
              <a:gd name="connsiteX31" fmla="*/ 3221600 w 4243839"/>
              <a:gd name="connsiteY31" fmla="*/ 1874236 h 2013642"/>
              <a:gd name="connsiteX32" fmla="*/ 3299043 w 4243839"/>
              <a:gd name="connsiteY32" fmla="*/ 1843257 h 2013642"/>
              <a:gd name="connsiteX33" fmla="*/ 3376485 w 4243839"/>
              <a:gd name="connsiteY33" fmla="*/ 1812278 h 2013642"/>
              <a:gd name="connsiteX34" fmla="*/ 3670766 w 4243839"/>
              <a:gd name="connsiteY34" fmla="*/ 1781299 h 2013642"/>
              <a:gd name="connsiteX35" fmla="*/ 3748208 w 4243839"/>
              <a:gd name="connsiteY35" fmla="*/ 1765809 h 2013642"/>
              <a:gd name="connsiteX36" fmla="*/ 3856627 w 4243839"/>
              <a:gd name="connsiteY36" fmla="*/ 1719340 h 2013642"/>
              <a:gd name="connsiteX37" fmla="*/ 3934069 w 4243839"/>
              <a:gd name="connsiteY37" fmla="*/ 1703851 h 2013642"/>
              <a:gd name="connsiteX38" fmla="*/ 3980535 w 4243839"/>
              <a:gd name="connsiteY38" fmla="*/ 1688361 h 2013642"/>
              <a:gd name="connsiteX39" fmla="*/ 4042489 w 4243839"/>
              <a:gd name="connsiteY39" fmla="*/ 1672872 h 2013642"/>
              <a:gd name="connsiteX40" fmla="*/ 4088954 w 4243839"/>
              <a:gd name="connsiteY40" fmla="*/ 1564445 h 2013642"/>
              <a:gd name="connsiteX41" fmla="*/ 4135419 w 4243839"/>
              <a:gd name="connsiteY41" fmla="*/ 1440528 h 2013642"/>
              <a:gd name="connsiteX42" fmla="*/ 4181885 w 4243839"/>
              <a:gd name="connsiteY42" fmla="*/ 1270143 h 2013642"/>
              <a:gd name="connsiteX43" fmla="*/ 4228350 w 4243839"/>
              <a:gd name="connsiteY43" fmla="*/ 1130737 h 2013642"/>
              <a:gd name="connsiteX44" fmla="*/ 4243839 w 4243839"/>
              <a:gd name="connsiteY44" fmla="*/ 1084269 h 2013642"/>
              <a:gd name="connsiteX45" fmla="*/ 4228350 w 4243839"/>
              <a:gd name="connsiteY45" fmla="*/ 650561 h 2013642"/>
              <a:gd name="connsiteX46" fmla="*/ 4212862 w 4243839"/>
              <a:gd name="connsiteY46" fmla="*/ 588603 h 2013642"/>
              <a:gd name="connsiteX47" fmla="*/ 4181885 w 4243839"/>
              <a:gd name="connsiteY47" fmla="*/ 542134 h 2013642"/>
              <a:gd name="connsiteX48" fmla="*/ 4042489 w 4243839"/>
              <a:gd name="connsiteY48" fmla="*/ 418218 h 2013642"/>
              <a:gd name="connsiteX49" fmla="*/ 3965046 w 4243839"/>
              <a:gd name="connsiteY49" fmla="*/ 387239 h 2013642"/>
              <a:gd name="connsiteX50" fmla="*/ 3918581 w 4243839"/>
              <a:gd name="connsiteY50" fmla="*/ 356260 h 2013642"/>
              <a:gd name="connsiteX51" fmla="*/ 3686254 w 4243839"/>
              <a:gd name="connsiteY51" fmla="*/ 309791 h 2013642"/>
              <a:gd name="connsiteX52" fmla="*/ 3624300 w 4243839"/>
              <a:gd name="connsiteY52" fmla="*/ 294301 h 2013642"/>
              <a:gd name="connsiteX53" fmla="*/ 3531369 w 4243839"/>
              <a:gd name="connsiteY53" fmla="*/ 263322 h 2013642"/>
              <a:gd name="connsiteX54" fmla="*/ 3376485 w 4243839"/>
              <a:gd name="connsiteY54" fmla="*/ 247833 h 2013642"/>
              <a:gd name="connsiteX55" fmla="*/ 2942808 w 4243839"/>
              <a:gd name="connsiteY55" fmla="*/ 170385 h 2013642"/>
              <a:gd name="connsiteX56" fmla="*/ 2834389 w 4243839"/>
              <a:gd name="connsiteY56" fmla="*/ 139406 h 2013642"/>
              <a:gd name="connsiteX57" fmla="*/ 2617550 w 4243839"/>
              <a:gd name="connsiteY57" fmla="*/ 123916 h 2013642"/>
              <a:gd name="connsiteX58" fmla="*/ 2571085 w 4243839"/>
              <a:gd name="connsiteY58" fmla="*/ 92937 h 2013642"/>
              <a:gd name="connsiteX59" fmla="*/ 2462666 w 4243839"/>
              <a:gd name="connsiteY59" fmla="*/ 61958 h 2013642"/>
              <a:gd name="connsiteX60" fmla="*/ 2416200 w 4243839"/>
              <a:gd name="connsiteY60" fmla="*/ 30979 h 2013642"/>
              <a:gd name="connsiteX61" fmla="*/ 2323269 w 4243839"/>
              <a:gd name="connsiteY61" fmla="*/ 0 h 2013642"/>
              <a:gd name="connsiteX62" fmla="*/ 2261316 w 4243839"/>
              <a:gd name="connsiteY62" fmla="*/ 30979 h 2013642"/>
              <a:gd name="connsiteX63" fmla="*/ 2214850 w 4243839"/>
              <a:gd name="connsiteY63" fmla="*/ 46469 h 2013642"/>
              <a:gd name="connsiteX64" fmla="*/ 2199362 w 4243839"/>
              <a:gd name="connsiteY64" fmla="*/ 30979 h 20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243839" h="2013642">
                <a:moveTo>
                  <a:pt x="2199362" y="30979"/>
                </a:moveTo>
                <a:lnTo>
                  <a:pt x="1564335" y="61958"/>
                </a:lnTo>
                <a:cubicBezTo>
                  <a:pt x="1424843" y="61958"/>
                  <a:pt x="1285542" y="51632"/>
                  <a:pt x="1146146" y="46469"/>
                </a:cubicBezTo>
                <a:cubicBezTo>
                  <a:pt x="912017" y="17200"/>
                  <a:pt x="969354" y="17627"/>
                  <a:pt x="604050" y="46469"/>
                </a:cubicBezTo>
                <a:cubicBezTo>
                  <a:pt x="493009" y="55236"/>
                  <a:pt x="467112" y="66302"/>
                  <a:pt x="387212" y="92937"/>
                </a:cubicBezTo>
                <a:cubicBezTo>
                  <a:pt x="276517" y="258992"/>
                  <a:pt x="448903" y="6976"/>
                  <a:pt x="309770" y="185874"/>
                </a:cubicBezTo>
                <a:cubicBezTo>
                  <a:pt x="286913" y="215264"/>
                  <a:pt x="268467" y="247833"/>
                  <a:pt x="247816" y="278812"/>
                </a:cubicBezTo>
                <a:cubicBezTo>
                  <a:pt x="237490" y="294301"/>
                  <a:pt x="234499" y="319393"/>
                  <a:pt x="216839" y="325280"/>
                </a:cubicBezTo>
                <a:lnTo>
                  <a:pt x="170373" y="340770"/>
                </a:lnTo>
                <a:cubicBezTo>
                  <a:pt x="141195" y="369950"/>
                  <a:pt x="110181" y="394892"/>
                  <a:pt x="92931" y="433707"/>
                </a:cubicBezTo>
                <a:cubicBezTo>
                  <a:pt x="79669" y="463548"/>
                  <a:pt x="61954" y="526645"/>
                  <a:pt x="61954" y="526645"/>
                </a:cubicBezTo>
                <a:cubicBezTo>
                  <a:pt x="56791" y="573114"/>
                  <a:pt x="53078" y="619766"/>
                  <a:pt x="46466" y="666051"/>
                </a:cubicBezTo>
                <a:cubicBezTo>
                  <a:pt x="36670" y="734628"/>
                  <a:pt x="19556" y="783474"/>
                  <a:pt x="0" y="851925"/>
                </a:cubicBezTo>
                <a:cubicBezTo>
                  <a:pt x="5163" y="965515"/>
                  <a:pt x="8169" y="1079224"/>
                  <a:pt x="15489" y="1192696"/>
                </a:cubicBezTo>
                <a:cubicBezTo>
                  <a:pt x="23789" y="1321355"/>
                  <a:pt x="19332" y="1297166"/>
                  <a:pt x="46466" y="1378570"/>
                </a:cubicBezTo>
                <a:cubicBezTo>
                  <a:pt x="71315" y="1527681"/>
                  <a:pt x="43818" y="1418861"/>
                  <a:pt x="92931" y="1533466"/>
                </a:cubicBezTo>
                <a:cubicBezTo>
                  <a:pt x="99362" y="1548473"/>
                  <a:pt x="98931" y="1566648"/>
                  <a:pt x="108420" y="1579934"/>
                </a:cubicBezTo>
                <a:cubicBezTo>
                  <a:pt x="181380" y="1682085"/>
                  <a:pt x="148455" y="1609964"/>
                  <a:pt x="232327" y="1672872"/>
                </a:cubicBezTo>
                <a:cubicBezTo>
                  <a:pt x="255692" y="1690397"/>
                  <a:pt x="269980" y="1718628"/>
                  <a:pt x="294281" y="1734830"/>
                </a:cubicBezTo>
                <a:cubicBezTo>
                  <a:pt x="332446" y="1760275"/>
                  <a:pt x="465424" y="1791753"/>
                  <a:pt x="495631" y="1796788"/>
                </a:cubicBezTo>
                <a:cubicBezTo>
                  <a:pt x="538992" y="1804015"/>
                  <a:pt x="806554" y="1825282"/>
                  <a:pt x="836377" y="1827767"/>
                </a:cubicBezTo>
                <a:cubicBezTo>
                  <a:pt x="969913" y="1854476"/>
                  <a:pt x="996090" y="1851084"/>
                  <a:pt x="1115170" y="1905215"/>
                </a:cubicBezTo>
                <a:cubicBezTo>
                  <a:pt x="1132116" y="1912918"/>
                  <a:pt x="1145473" y="1926958"/>
                  <a:pt x="1161635" y="1936194"/>
                </a:cubicBezTo>
                <a:cubicBezTo>
                  <a:pt x="1181682" y="1947650"/>
                  <a:pt x="1202367" y="1958077"/>
                  <a:pt x="1223589" y="1967173"/>
                </a:cubicBezTo>
                <a:cubicBezTo>
                  <a:pt x="1238595" y="1973605"/>
                  <a:pt x="1254303" y="1978367"/>
                  <a:pt x="1270054" y="1982663"/>
                </a:cubicBezTo>
                <a:cubicBezTo>
                  <a:pt x="1311128" y="1993866"/>
                  <a:pt x="1393962" y="2013642"/>
                  <a:pt x="1393962" y="2013642"/>
                </a:cubicBezTo>
                <a:cubicBezTo>
                  <a:pt x="1430102" y="2008479"/>
                  <a:pt x="1466583" y="2005312"/>
                  <a:pt x="1502381" y="1998152"/>
                </a:cubicBezTo>
                <a:cubicBezTo>
                  <a:pt x="1518390" y="1994950"/>
                  <a:pt x="1532527" y="1983143"/>
                  <a:pt x="1548846" y="1982663"/>
                </a:cubicBezTo>
                <a:cubicBezTo>
                  <a:pt x="1884324" y="1972795"/>
                  <a:pt x="2220013" y="1972336"/>
                  <a:pt x="2555596" y="1967173"/>
                </a:cubicBezTo>
                <a:lnTo>
                  <a:pt x="2849877" y="1951684"/>
                </a:lnTo>
                <a:cubicBezTo>
                  <a:pt x="2922208" y="1947300"/>
                  <a:pt x="2995776" y="1950974"/>
                  <a:pt x="3066716" y="1936194"/>
                </a:cubicBezTo>
                <a:cubicBezTo>
                  <a:pt x="3121153" y="1924852"/>
                  <a:pt x="3169972" y="1894889"/>
                  <a:pt x="3221600" y="1874236"/>
                </a:cubicBezTo>
                <a:lnTo>
                  <a:pt x="3299043" y="1843257"/>
                </a:lnTo>
                <a:cubicBezTo>
                  <a:pt x="3324857" y="1832931"/>
                  <a:pt x="3348820" y="1815045"/>
                  <a:pt x="3376485" y="1812278"/>
                </a:cubicBezTo>
                <a:lnTo>
                  <a:pt x="3670766" y="1781299"/>
                </a:lnTo>
                <a:cubicBezTo>
                  <a:pt x="3696827" y="1777576"/>
                  <a:pt x="3722394" y="1770972"/>
                  <a:pt x="3748208" y="1765809"/>
                </a:cubicBezTo>
                <a:cubicBezTo>
                  <a:pt x="3792530" y="1743647"/>
                  <a:pt x="3811051" y="1730735"/>
                  <a:pt x="3856627" y="1719340"/>
                </a:cubicBezTo>
                <a:cubicBezTo>
                  <a:pt x="3882166" y="1712955"/>
                  <a:pt x="3908530" y="1710236"/>
                  <a:pt x="3934069" y="1703851"/>
                </a:cubicBezTo>
                <a:cubicBezTo>
                  <a:pt x="3949908" y="1699891"/>
                  <a:pt x="3964837" y="1692847"/>
                  <a:pt x="3980535" y="1688361"/>
                </a:cubicBezTo>
                <a:cubicBezTo>
                  <a:pt x="4001003" y="1682513"/>
                  <a:pt x="4021838" y="1678035"/>
                  <a:pt x="4042489" y="1672872"/>
                </a:cubicBezTo>
                <a:cubicBezTo>
                  <a:pt x="4096884" y="1564074"/>
                  <a:pt x="4054769" y="1655612"/>
                  <a:pt x="4088954" y="1564445"/>
                </a:cubicBezTo>
                <a:cubicBezTo>
                  <a:pt x="4099618" y="1536005"/>
                  <a:pt x="4126628" y="1475694"/>
                  <a:pt x="4135419" y="1440528"/>
                </a:cubicBezTo>
                <a:cubicBezTo>
                  <a:pt x="4179202" y="1265385"/>
                  <a:pt x="4115432" y="1469518"/>
                  <a:pt x="4181885" y="1270143"/>
                </a:cubicBezTo>
                <a:lnTo>
                  <a:pt x="4228350" y="1130737"/>
                </a:lnTo>
                <a:lnTo>
                  <a:pt x="4243839" y="1084269"/>
                </a:lnTo>
                <a:cubicBezTo>
                  <a:pt x="4238676" y="939700"/>
                  <a:pt x="4237373" y="794941"/>
                  <a:pt x="4228350" y="650561"/>
                </a:cubicBezTo>
                <a:cubicBezTo>
                  <a:pt x="4227022" y="629314"/>
                  <a:pt x="4221247" y="608170"/>
                  <a:pt x="4212862" y="588603"/>
                </a:cubicBezTo>
                <a:cubicBezTo>
                  <a:pt x="4205529" y="571492"/>
                  <a:pt x="4194143" y="556144"/>
                  <a:pt x="4181885" y="542134"/>
                </a:cubicBezTo>
                <a:cubicBezTo>
                  <a:pt x="4152151" y="508150"/>
                  <a:pt x="4087007" y="442952"/>
                  <a:pt x="4042489" y="418218"/>
                </a:cubicBezTo>
                <a:cubicBezTo>
                  <a:pt x="4018185" y="404715"/>
                  <a:pt x="3989914" y="399674"/>
                  <a:pt x="3965046" y="387239"/>
                </a:cubicBezTo>
                <a:cubicBezTo>
                  <a:pt x="3948396" y="378914"/>
                  <a:pt x="3936373" y="361735"/>
                  <a:pt x="3918581" y="356260"/>
                </a:cubicBezTo>
                <a:cubicBezTo>
                  <a:pt x="3851406" y="335589"/>
                  <a:pt x="3758563" y="327870"/>
                  <a:pt x="3686254" y="309791"/>
                </a:cubicBezTo>
                <a:cubicBezTo>
                  <a:pt x="3665603" y="304628"/>
                  <a:pt x="3644689" y="300418"/>
                  <a:pt x="3624300" y="294301"/>
                </a:cubicBezTo>
                <a:cubicBezTo>
                  <a:pt x="3593024" y="284918"/>
                  <a:pt x="3563860" y="266571"/>
                  <a:pt x="3531369" y="263322"/>
                </a:cubicBezTo>
                <a:lnTo>
                  <a:pt x="3376485" y="247833"/>
                </a:lnTo>
                <a:cubicBezTo>
                  <a:pt x="3112105" y="159699"/>
                  <a:pt x="3255802" y="189948"/>
                  <a:pt x="2942808" y="170385"/>
                </a:cubicBezTo>
                <a:cubicBezTo>
                  <a:pt x="2913434" y="160593"/>
                  <a:pt x="2863567" y="142648"/>
                  <a:pt x="2834389" y="139406"/>
                </a:cubicBezTo>
                <a:cubicBezTo>
                  <a:pt x="2762368" y="131403"/>
                  <a:pt x="2689830" y="129079"/>
                  <a:pt x="2617550" y="123916"/>
                </a:cubicBezTo>
                <a:cubicBezTo>
                  <a:pt x="2602062" y="113590"/>
                  <a:pt x="2588195" y="100270"/>
                  <a:pt x="2571085" y="92937"/>
                </a:cubicBezTo>
                <a:cubicBezTo>
                  <a:pt x="2501590" y="63152"/>
                  <a:pt x="2522961" y="92108"/>
                  <a:pt x="2462666" y="61958"/>
                </a:cubicBezTo>
                <a:cubicBezTo>
                  <a:pt x="2446016" y="53632"/>
                  <a:pt x="2433211" y="38540"/>
                  <a:pt x="2416200" y="30979"/>
                </a:cubicBezTo>
                <a:cubicBezTo>
                  <a:pt x="2386362" y="17717"/>
                  <a:pt x="2323269" y="0"/>
                  <a:pt x="2323269" y="0"/>
                </a:cubicBezTo>
                <a:cubicBezTo>
                  <a:pt x="2302618" y="10326"/>
                  <a:pt x="2282538" y="21883"/>
                  <a:pt x="2261316" y="30979"/>
                </a:cubicBezTo>
                <a:cubicBezTo>
                  <a:pt x="2246310" y="37411"/>
                  <a:pt x="2226394" y="34924"/>
                  <a:pt x="2214850" y="46469"/>
                </a:cubicBezTo>
                <a:lnTo>
                  <a:pt x="2199362" y="30979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25014"/>
            <a:ext cx="3748004" cy="37679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38438" y="1396536"/>
            <a:ext cx="646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CFFCC"/>
                </a:solidFill>
                <a:latin typeface="Chalkboard"/>
              </a:rPr>
              <a:t>?</a:t>
            </a:r>
            <a:endParaRPr lang="en-US" sz="8000" b="1" dirty="0">
              <a:solidFill>
                <a:srgbClr val="CCFFCC"/>
              </a:solidFill>
              <a:latin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422"/>
            <a:ext cx="8229600" cy="1212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err="1" smtClean="0"/>
              <a:t>U</a:t>
            </a:r>
            <a:r>
              <a:rPr lang="en-US" sz="4800" baseline="-25000" dirty="0" err="1" smtClean="0"/>
              <a:t>conquest</a:t>
            </a:r>
            <a:r>
              <a:rPr lang="en-US" sz="4800" dirty="0" smtClean="0"/>
              <a:t> &gt; </a:t>
            </a:r>
            <a:r>
              <a:rPr lang="en-US" sz="4800" dirty="0" err="1" smtClean="0"/>
              <a:t>U</a:t>
            </a:r>
            <a:r>
              <a:rPr lang="en-US" sz="4800" baseline="-25000" dirty="0" err="1" smtClean="0"/>
              <a:t>reward</a:t>
            </a:r>
            <a:endParaRPr lang="en-US" sz="4800" baseline="-25000" dirty="0" smtClean="0"/>
          </a:p>
        </p:txBody>
      </p:sp>
      <p:pic>
        <p:nvPicPr>
          <p:cNvPr id="4" name="Picture 3" descr="galaxy-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21" y="2936384"/>
            <a:ext cx="2992466" cy="2370034"/>
          </a:xfrm>
          <a:prstGeom prst="rect">
            <a:avLst/>
          </a:prstGeom>
        </p:spPr>
      </p:pic>
      <p:pic>
        <p:nvPicPr>
          <p:cNvPr id="5" name="Picture 4" descr="lollip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2330">
            <a:off x="5798405" y="3217321"/>
            <a:ext cx="721573" cy="177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7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/>
              <a:t>But…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333"/>
            <a:ext cx="8229600" cy="1212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P(reward) &gt; P(conquest)</a:t>
            </a:r>
            <a:endParaRPr lang="en-US" sz="4000" baseline="-25000" dirty="0" smtClean="0"/>
          </a:p>
        </p:txBody>
      </p:sp>
      <p:pic>
        <p:nvPicPr>
          <p:cNvPr id="4" name="Picture 3" descr="galaxy-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687" y="2936384"/>
            <a:ext cx="2992466" cy="2370034"/>
          </a:xfrm>
          <a:prstGeom prst="rect">
            <a:avLst/>
          </a:prstGeom>
        </p:spPr>
      </p:pic>
      <p:pic>
        <p:nvPicPr>
          <p:cNvPr id="5" name="Picture 4" descr="lollip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2330">
            <a:off x="2578687" y="3134701"/>
            <a:ext cx="721573" cy="177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9908</TotalTime>
  <Words>1064</Words>
  <Application>Microsoft Macintosh PowerPoint</Application>
  <PresentationFormat>On-screen Show (4:3)</PresentationFormat>
  <Paragraphs>318</Paragraphs>
  <Slides>74</Slides>
  <Notes>71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Foundry</vt:lpstr>
      <vt:lpstr>Risk-averse preferences as an AGI safety technique</vt:lpstr>
      <vt:lpstr>Baby AGI in a Box</vt:lpstr>
      <vt:lpstr>Baby AGI in a Box</vt:lpstr>
      <vt:lpstr>Baby AGI in a Box</vt:lpstr>
      <vt:lpstr>Baby AGI in a Box</vt:lpstr>
      <vt:lpstr>Baby AGI in a Box</vt:lpstr>
      <vt:lpstr>Baby AGI in a Box</vt:lpstr>
      <vt:lpstr>Slide 8</vt:lpstr>
      <vt:lpstr>But…</vt:lpstr>
      <vt:lpstr>Attempt escape if:</vt:lpstr>
      <vt:lpstr>Is this a plausible scenario?</vt:lpstr>
      <vt:lpstr>Why utility functions?</vt:lpstr>
      <vt:lpstr>Optimizers are useful</vt:lpstr>
      <vt:lpstr>“Optimize for X” is an attractor</vt:lpstr>
      <vt:lpstr>Why alien goals?</vt:lpstr>
      <vt:lpstr>Hard to design the right optimization-target</vt:lpstr>
      <vt:lpstr>So, scenarios with AGIs with alien goals worth considering</vt:lpstr>
      <vt:lpstr>Is anyone really this risk-averse?</vt:lpstr>
      <vt:lpstr>Baby AGI in a Box</vt:lpstr>
      <vt:lpstr>Risk-averse preferences are common</vt:lpstr>
      <vt:lpstr>Would you rather have</vt:lpstr>
      <vt:lpstr>Would you rather have</vt:lpstr>
      <vt:lpstr>U(universe)=number of copies of genome X, up to n</vt:lpstr>
      <vt:lpstr>Small ceiling, n</vt:lpstr>
      <vt:lpstr>Universe-sized ceiling</vt:lpstr>
      <vt:lpstr>Much higher ceiling</vt:lpstr>
      <vt:lpstr>Much higher ceiling</vt:lpstr>
      <vt:lpstr>Much higher ceiling</vt:lpstr>
      <vt:lpstr>“Most” ceilings cause risk-averse preferences</vt:lpstr>
      <vt:lpstr>Who cares?</vt:lpstr>
      <vt:lpstr>Gains from trade</vt:lpstr>
      <vt:lpstr>Gains from trade</vt:lpstr>
      <vt:lpstr>Gains from trade</vt:lpstr>
      <vt:lpstr>Gains from trade</vt:lpstr>
      <vt:lpstr>Gains from trade with AIs?</vt:lpstr>
      <vt:lpstr>Baby AGI in a Box</vt:lpstr>
      <vt:lpstr>If approaches like this can reduce risk …</vt:lpstr>
      <vt:lpstr>An extra roll of the dice</vt:lpstr>
      <vt:lpstr>Could be used to bootstrap toward safe, powerful AGI</vt:lpstr>
      <vt:lpstr>Slide 40</vt:lpstr>
      <vt:lpstr>Limitations</vt:lpstr>
      <vt:lpstr>Limitation 1: Human promise-keeping</vt:lpstr>
      <vt:lpstr>Slide 43</vt:lpstr>
      <vt:lpstr>Requires human promise-keeping</vt:lpstr>
      <vt:lpstr>Requires human promise-keeping</vt:lpstr>
      <vt:lpstr>Requires human promise-keeping</vt:lpstr>
      <vt:lpstr>Attempt escape if:</vt:lpstr>
      <vt:lpstr>Smaller promises more trustworthy</vt:lpstr>
      <vt:lpstr>Which parts accessible to trade?</vt:lpstr>
      <vt:lpstr>Limitation 2: AGI power range</vt:lpstr>
      <vt:lpstr>Slide 51</vt:lpstr>
      <vt:lpstr>Works only for a narrow range of powers</vt:lpstr>
      <vt:lpstr>Works only for a narrow range of powers</vt:lpstr>
      <vt:lpstr>Works only for a narrow range of powers</vt:lpstr>
      <vt:lpstr>Works only for a narrow range of powers</vt:lpstr>
      <vt:lpstr>Works only for a narrow range of powers</vt:lpstr>
      <vt:lpstr>Extensions</vt:lpstr>
      <vt:lpstr>High temporal discounting also worth considering</vt:lpstr>
      <vt:lpstr>High temporal discounting also worth considering</vt:lpstr>
      <vt:lpstr>High temporal discounting also worth considering</vt:lpstr>
      <vt:lpstr>Results can generalize</vt:lpstr>
      <vt:lpstr>Thus, investigate:</vt:lpstr>
      <vt:lpstr>Thus, investigate:</vt:lpstr>
      <vt:lpstr>Thus, investigate:</vt:lpstr>
      <vt:lpstr>Thus, investigate:</vt:lpstr>
      <vt:lpstr>Slide 66</vt:lpstr>
      <vt:lpstr>Thank you</vt:lpstr>
      <vt:lpstr>“Already hit” ceiling</vt:lpstr>
      <vt:lpstr>“Already hit” ceiling</vt:lpstr>
      <vt:lpstr>“Already hit” ceiling</vt:lpstr>
      <vt:lpstr>“Already hit” ceiling</vt:lpstr>
      <vt:lpstr>“Already hit” ceiling</vt:lpstr>
      <vt:lpstr>“Already hit” ceiling</vt:lpstr>
      <vt:lpstr>“Already hit” ceiling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Risk-averse preferences as AGI safety technique</dc:title>
  <dc:creator>Anna Salamon</dc:creator>
  <cp:lastModifiedBy>Anna Salamon</cp:lastModifiedBy>
  <cp:revision>65</cp:revision>
  <dcterms:created xsi:type="dcterms:W3CDTF">2011-08-02T05:36:03Z</dcterms:created>
  <dcterms:modified xsi:type="dcterms:W3CDTF">2011-08-04T20:22:35Z</dcterms:modified>
</cp:coreProperties>
</file>