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9.xml"/>
  <Override ContentType="application/vnd.openxmlformats-officedocument.presentationml.notesSlide+xml" PartName="/ppt/notesSlides/notesSlide33.xml"/>
  <Override ContentType="application/vnd.openxmlformats-officedocument.presentationml.notesSlide+xml" PartName="/ppt/notesSlides/notesSlide10.xml"/>
  <Override ContentType="application/vnd.openxmlformats-officedocument.presentationml.notesSlide+xml" PartName="/ppt/notesSlides/notesSlide54.xml"/>
  <Override ContentType="application/vnd.openxmlformats-officedocument.presentationml.notesSlide+xml" PartName="/ppt/notesSlides/notesSlide43.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7.xml"/>
  <Override ContentType="application/vnd.openxmlformats-officedocument.presentationml.notesSlide+xml" PartName="/ppt/notesSlides/notesSlide41.xml"/>
  <Override ContentType="application/vnd.openxmlformats-officedocument.presentationml.notesSlide+xml" PartName="/ppt/notesSlides/notesSlide12.xml"/>
  <Override ContentType="application/vnd.openxmlformats-officedocument.presentationml.notesSlide+xml" PartName="/ppt/notesSlides/notesSlide53.xml"/>
  <Override ContentType="application/vnd.openxmlformats-officedocument.presentationml.notesSlide+xml" PartName="/ppt/notesSlides/notesSlide49.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50.xml"/>
  <Override ContentType="application/vnd.openxmlformats-officedocument.presentationml.notesSlide+xml" PartName="/ppt/notesSlides/notesSlide67.xml"/>
  <Override ContentType="application/vnd.openxmlformats-officedocument.presentationml.notesSlide+xml" PartName="/ppt/notesSlides/notesSlide42.xml"/>
  <Override ContentType="application/vnd.openxmlformats-officedocument.presentationml.notesSlide+xml" PartName="/ppt/notesSlides/notesSlide26.xml"/>
  <Override ContentType="application/vnd.openxmlformats-officedocument.presentationml.notesSlide+xml" PartName="/ppt/notesSlides/notesSlide40.xml"/>
  <Override ContentType="application/vnd.openxmlformats-officedocument.presentationml.notesSlide+xml" PartName="/ppt/notesSlides/notesSlide11.xml"/>
  <Override ContentType="application/vnd.openxmlformats-officedocument.presentationml.notesSlide+xml" PartName="/ppt/notesSlides/notesSlide23.xml"/>
  <Override ContentType="application/vnd.openxmlformats-officedocument.presentationml.notesSlide+xml" PartName="/ppt/notesSlides/notesSlide29.xml"/>
  <Override ContentType="application/vnd.openxmlformats-officedocument.presentationml.notesSlide+xml" PartName="/ppt/notesSlides/notesSlide46.xml"/>
  <Override ContentType="application/vnd.openxmlformats-officedocument.presentationml.notesSlide+xml" PartName="/ppt/notesSlides/notesSlide64.xml"/>
  <Override ContentType="application/vnd.openxmlformats-officedocument.presentationml.notesSlide+xml" PartName="/ppt/notesSlides/notesSlide56.xml"/>
  <Override ContentType="application/vnd.openxmlformats-officedocument.presentationml.notesSlide+xml" PartName="/ppt/notesSlides/notesSlide69.xml"/>
  <Override ContentType="application/vnd.openxmlformats-officedocument.presentationml.notesSlide+xml" PartName="/ppt/notesSlides/notesSlide68.xml"/>
  <Override ContentType="application/vnd.openxmlformats-officedocument.presentationml.notesSlide+xml" PartName="/ppt/notesSlides/notesSlide18.xml"/>
  <Override ContentType="application/vnd.openxmlformats-officedocument.presentationml.notesSlide+xml" PartName="/ppt/notesSlides/notesSlide39.xml"/>
  <Override ContentType="application/vnd.openxmlformats-officedocument.presentationml.notesSlide+xml" PartName="/ppt/notesSlides/notesSlide65.xml"/>
  <Override ContentType="application/vnd.openxmlformats-officedocument.presentationml.notesSlide+xml" PartName="/ppt/notesSlides/notesSlide20.xml"/>
  <Override ContentType="application/vnd.openxmlformats-officedocument.presentationml.notesSlide+xml" PartName="/ppt/notesSlides/notesSlide62.xml"/>
  <Override ContentType="application/vnd.openxmlformats-officedocument.presentationml.notesSlide+xml" PartName="/ppt/notesSlides/notesSlide24.xml"/>
  <Override ContentType="application/vnd.openxmlformats-officedocument.presentationml.notesSlide+xml" PartName="/ppt/notesSlides/notesSlide48.xml"/>
  <Override ContentType="application/vnd.openxmlformats-officedocument.presentationml.notesSlide+xml" PartName="/ppt/notesSlides/notesSlide17.xml"/>
  <Override ContentType="application/vnd.openxmlformats-officedocument.presentationml.notesSlide+xml" PartName="/ppt/notesSlides/notesSlide14.xml"/>
  <Override ContentType="application/vnd.openxmlformats-officedocument.presentationml.notesSlide+xml" PartName="/ppt/notesSlides/notesSlide25.xml"/>
  <Override ContentType="application/vnd.openxmlformats-officedocument.presentationml.notesSlide+xml" PartName="/ppt/notesSlides/notesSlide4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7.xml"/>
  <Override ContentType="application/vnd.openxmlformats-officedocument.presentationml.notesSlide+xml" PartName="/ppt/notesSlides/notesSlide31.xml"/>
  <Override ContentType="application/vnd.openxmlformats-officedocument.presentationml.notesSlide+xml" PartName="/ppt/notesSlides/notesSlide58.xml"/>
  <Override ContentType="application/vnd.openxmlformats-officedocument.presentationml.notesSlide+xml" PartName="/ppt/notesSlides/notesSlide63.xml"/>
  <Override ContentType="application/vnd.openxmlformats-officedocument.presentationml.notesSlide+xml" PartName="/ppt/notesSlides/notesSlide52.xml"/>
  <Override ContentType="application/vnd.openxmlformats-officedocument.presentationml.notesSlide+xml" PartName="/ppt/notesSlides/notesSlide61.xml"/>
  <Override ContentType="application/vnd.openxmlformats-officedocument.presentationml.notesSlide+xml" PartName="/ppt/notesSlides/notesSlide16.xml"/>
  <Override ContentType="application/vnd.openxmlformats-officedocument.presentationml.notesSlide+xml" PartName="/ppt/notesSlides/notesSlide3.xml"/>
  <Override ContentType="application/vnd.openxmlformats-officedocument.presentationml.notesSlide+xml" PartName="/ppt/notesSlides/notesSlide6.xml"/>
  <Override ContentType="application/vnd.openxmlformats-officedocument.presentationml.notesSlide+xml" PartName="/ppt/notesSlides/notesSlide28.xml"/>
  <Override ContentType="application/vnd.openxmlformats-officedocument.presentationml.notesSlide+xml" PartName="/ppt/notesSlides/notesSlide38.xml"/>
  <Override ContentType="application/vnd.openxmlformats-officedocument.presentationml.notesSlide+xml" PartName="/ppt/notesSlides/notesSlide8.xml"/>
  <Override ContentType="application/vnd.openxmlformats-officedocument.presentationml.notesSlide+xml" PartName="/ppt/notesSlides/notesSlide71.xml"/>
  <Override ContentType="application/vnd.openxmlformats-officedocument.presentationml.notesSlide+xml" PartName="/ppt/notesSlides/notesSlide45.xml"/>
  <Override ContentType="application/vnd.openxmlformats-officedocument.presentationml.notesSlide+xml" PartName="/ppt/notesSlides/notesSlide66.xml"/>
  <Override ContentType="application/vnd.openxmlformats-officedocument.presentationml.notesSlide+xml" PartName="/ppt/notesSlides/notesSlide55.xml"/>
  <Override ContentType="application/vnd.openxmlformats-officedocument.presentationml.notesSlide+xml" PartName="/ppt/notesSlides/notesSlide44.xml"/>
  <Override ContentType="application/vnd.openxmlformats-officedocument.presentationml.notesSlide+xml" PartName="/ppt/notesSlides/notesSlide57.xml"/>
  <Override ContentType="application/vnd.openxmlformats-officedocument.presentationml.notesSlide+xml" PartName="/ppt/notesSlides/notesSlide60.xml"/>
  <Override ContentType="application/vnd.openxmlformats-officedocument.presentationml.notesSlide+xml" PartName="/ppt/notesSlides/notesSlide19.xml"/>
  <Override ContentType="application/vnd.openxmlformats-officedocument.presentationml.notesSlide+xml" PartName="/ppt/notesSlides/notesSlide30.xml"/>
  <Override ContentType="application/vnd.openxmlformats-officedocument.presentationml.notesSlide+xml" PartName="/ppt/notesSlides/notesSlide70.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21.xml"/>
  <Override ContentType="application/vnd.openxmlformats-officedocument.presentationml.notesSlide+xml" PartName="/ppt/notesSlides/notesSlide36.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70.xml"/>
  <Override ContentType="application/vnd.openxmlformats-officedocument.presentationml.slide+xml" PartName="/ppt/slides/slide37.xml"/>
  <Override ContentType="application/vnd.openxmlformats-officedocument.presentationml.slide+xml" PartName="/ppt/slides/slide47.xml"/>
  <Override ContentType="application/vnd.openxmlformats-officedocument.presentationml.slide+xml" PartName="/ppt/slides/slide45.xml"/>
  <Override ContentType="application/vnd.openxmlformats-officedocument.presentationml.slide+xml" PartName="/ppt/slides/slide6.xml"/>
  <Override ContentType="application/vnd.openxmlformats-officedocument.presentationml.slide+xml" PartName="/ppt/slides/slide33.xml"/>
  <Override ContentType="application/vnd.openxmlformats-officedocument.presentationml.slide+xml" PartName="/ppt/slides/slide36.xml"/>
  <Override ContentType="application/vnd.openxmlformats-officedocument.presentationml.slide+xml" PartName="/ppt/slides/slide35.xml"/>
  <Override ContentType="application/vnd.openxmlformats-officedocument.presentationml.slide+xml" PartName="/ppt/slides/slide56.xml"/>
  <Override ContentType="application/vnd.openxmlformats-officedocument.presentationml.slide+xml" PartName="/ppt/slides/slide24.xml"/>
  <Override ContentType="application/vnd.openxmlformats-officedocument.presentationml.slide+xml" PartName="/ppt/slides/slide61.xml"/>
  <Override ContentType="application/vnd.openxmlformats-officedocument.presentationml.slide+xml" PartName="/ppt/slides/slide50.xml"/>
  <Override ContentType="application/vnd.openxmlformats-officedocument.presentationml.slide+xml" PartName="/ppt/slides/slide11.xml"/>
  <Override ContentType="application/vnd.openxmlformats-officedocument.presentationml.slide+xml" PartName="/ppt/slides/slide42.xml"/>
  <Override ContentType="application/vnd.openxmlformats-officedocument.presentationml.slide+xml" PartName="/ppt/slides/slide68.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1.xml"/>
  <Override ContentType="application/vnd.openxmlformats-officedocument.presentationml.slide+xml" PartName="/ppt/slides/slide44.xml"/>
  <Override ContentType="application/vnd.openxmlformats-officedocument.presentationml.slide+xml" PartName="/ppt/slides/slide46.xml"/>
  <Override ContentType="application/vnd.openxmlformats-officedocument.presentationml.slide+xml" PartName="/ppt/slides/slide71.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8.xml"/>
  <Override ContentType="application/vnd.openxmlformats-officedocument.presentationml.slide+xml" PartName="/ppt/slides/slide58.xml"/>
  <Override ContentType="application/vnd.openxmlformats-officedocument.presentationml.slide+xml" PartName="/ppt/slides/slide30.xml"/>
  <Override ContentType="application/vnd.openxmlformats-officedocument.presentationml.slide+xml" PartName="/ppt/slides/slide8.xml"/>
  <Override ContentType="application/vnd.openxmlformats-officedocument.presentationml.slide+xml" PartName="/ppt/slides/slide49.xml"/>
  <Override ContentType="application/vnd.openxmlformats-officedocument.presentationml.slide+xml" PartName="/ppt/slides/slide4.xml"/>
  <Override ContentType="application/vnd.openxmlformats-officedocument.presentationml.slide+xml" PartName="/ppt/slides/slide28.xml"/>
  <Override ContentType="application/vnd.openxmlformats-officedocument.presentationml.slide+xml" PartName="/ppt/slides/slide14.xml"/>
  <Override ContentType="application/vnd.openxmlformats-officedocument.presentationml.slide+xml" PartName="/ppt/slides/slide52.xml"/>
  <Override ContentType="application/vnd.openxmlformats-officedocument.presentationml.slide+xml" PartName="/ppt/slides/slide22.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62.xml"/>
  <Override ContentType="application/vnd.openxmlformats-officedocument.presentationml.slide+xml" PartName="/ppt/slides/slide69.xml"/>
  <Override ContentType="application/vnd.openxmlformats-officedocument.presentationml.slide+xml" PartName="/ppt/slides/slide65.xml"/>
  <Override ContentType="application/vnd.openxmlformats-officedocument.presentationml.slide+xml" PartName="/ppt/slides/slide48.xml"/>
  <Override ContentType="application/vnd.openxmlformats-officedocument.presentationml.slide+xml" PartName="/ppt/slides/slide2.xml"/>
  <Override ContentType="application/vnd.openxmlformats-officedocument.presentationml.slide+xml" PartName="/ppt/slides/slide67.xml"/>
  <Override ContentType="application/vnd.openxmlformats-officedocument.presentationml.slide+xml" PartName="/ppt/slides/slide26.xml"/>
  <Override ContentType="application/vnd.openxmlformats-officedocument.presentationml.slide+xml" PartName="/ppt/slides/slide3.xml"/>
  <Override ContentType="application/vnd.openxmlformats-officedocument.presentationml.slide+xml" PartName="/ppt/slides/slide25.xml"/>
  <Override ContentType="application/vnd.openxmlformats-officedocument.presentationml.slide+xml" PartName="/ppt/slides/slide54.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34.xml"/>
  <Override ContentType="application/vnd.openxmlformats-officedocument.presentationml.slide+xml" PartName="/ppt/slides/slide60.xml"/>
  <Override ContentType="application/vnd.openxmlformats-officedocument.presentationml.slide+xml" PartName="/ppt/slides/slide10.xml"/>
  <Override ContentType="application/vnd.openxmlformats-officedocument.presentationml.slide+xml" PartName="/ppt/slides/slide51.xml"/>
  <Override ContentType="application/vnd.openxmlformats-officedocument.presentationml.slide+xml" PartName="/ppt/slides/slide57.xml"/>
  <Override ContentType="application/vnd.openxmlformats-officedocument.presentationml.slide+xml" PartName="/ppt/slides/slide31.xml"/>
  <Override ContentType="application/vnd.openxmlformats-officedocument.presentationml.slide+xml" PartName="/ppt/slides/slide43.xml"/>
  <Override ContentType="application/vnd.openxmlformats-officedocument.presentationml.slide+xml" PartName="/ppt/slides/slide3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12.xml"/>
  <Override ContentType="application/vnd.openxmlformats-officedocument.presentationml.slide+xml" PartName="/ppt/slides/slide64.xml"/>
  <Override ContentType="application/vnd.openxmlformats-officedocument.presentationml.slide+xml" PartName="/ppt/slides/slide13.xml"/>
  <Override ContentType="application/vnd.openxmlformats-officedocument.presentationml.slide+xml" PartName="/ppt/slides/slide29.xml"/>
  <Override ContentType="application/vnd.openxmlformats-officedocument.presentationml.slide+xml" PartName="/ppt/slides/slide66.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59.xml"/>
  <Override ContentType="application/vnd.openxmlformats-officedocument.presentationml.slide+xml" PartName="/ppt/slides/slide27.xml"/>
  <Override ContentType="application/vnd.openxmlformats-officedocument.presentationml.slide+xml" PartName="/ppt/slides/slide19.xml"/>
  <Override ContentType="application/vnd.openxmlformats-officedocument.presentationml.slide+xml" PartName="/ppt/slides/slide41.xml"/>
  <Override ContentType="application/vnd.openxmlformats-officedocument.presentationml.slide+xml" PartName="/ppt/slides/slide55.xml"/>
  <Override ContentType="application/vnd.openxmlformats-officedocument.presentationml.slide+xml" PartName="/ppt/slides/slide5.xml"/>
  <Override ContentType="application/vnd.openxmlformats-officedocument.presentationml.slide+xml" PartName="/ppt/slides/slide63.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0856FA6C-0F47-43B0-A1D0-A89B3B6B33C8}">
  <a:tblStyle styleId="{0856FA6C-0F47-43B0-A1D0-A89B3B6B33C8}" styleName="Table_0">
    <a:wholeTbl>
      <a:tcStyle>
        <a:tcBdr>
          <a:left>
            <a:ln cap="flat" w="9525">
              <a:solidFill>
                <a:srgbClr val="000000"/>
              </a:solidFill>
              <a:prstDash val="solid"/>
              <a:round/>
              <a:headEnd len="med" w="med" type="none"/>
              <a:tailEnd len="med" w="med" type="none"/>
            </a:ln>
          </a:left>
          <a:right>
            <a:ln cap="flat" w="9525">
              <a:solidFill>
                <a:srgbClr val="000000"/>
              </a:solidFill>
              <a:prstDash val="solid"/>
              <a:round/>
              <a:headEnd len="med" w="med" type="none"/>
              <a:tailEnd len="med" w="med" type="none"/>
            </a:ln>
          </a:right>
          <a:top>
            <a:ln cap="flat" w="9525">
              <a:solidFill>
                <a:srgbClr val="000000"/>
              </a:solidFill>
              <a:prstDash val="solid"/>
              <a:round/>
              <a:headEnd len="med" w="med" type="none"/>
              <a:tailEnd len="med" w="med" type="none"/>
            </a:ln>
          </a:top>
          <a:bottom>
            <a:ln cap="flat" w="9525">
              <a:solidFill>
                <a:srgbClr val="000000"/>
              </a:solidFill>
              <a:prstDash val="solid"/>
              <a:round/>
              <a:headEnd len="med" w="med" type="none"/>
              <a:tailEnd len="med" w="med" type="none"/>
            </a:ln>
          </a:bottom>
          <a:insideH>
            <a:ln cap="flat" w="9525">
              <a:solidFill>
                <a:srgbClr val="000000"/>
              </a:solidFill>
              <a:prstDash val="solid"/>
              <a:round/>
              <a:headEnd len="med" w="med" type="none"/>
              <a:tailEnd len="med" w="med" type="none"/>
            </a:ln>
          </a:insideH>
          <a:insideV>
            <a:ln cap="flat" w="9525">
              <a:solidFill>
                <a:srgbClr val="000000"/>
              </a:solidFill>
              <a:prstDash val="solid"/>
              <a:round/>
              <a:headEnd len="med" w="med" type="none"/>
              <a:tailEnd len="med" w="med" type="none"/>
            </a:ln>
          </a:insideV>
        </a:tcBdr>
      </a:tcStyle>
    </a:wholeTbl>
  </a:tblStyle>
  <a:tblStyle styleId="{EB65A6CC-99D3-4328-9756-0A41DD5B640A}" styleName="Table_1">
    <a:wholeTbl>
      <a:tcStyle>
        <a:tcBdr>
          <a:left>
            <a:ln cap="flat" w="9525">
              <a:solidFill>
                <a:srgbClr val="000000"/>
              </a:solidFill>
              <a:prstDash val="solid"/>
              <a:round/>
              <a:headEnd len="med" w="med" type="none"/>
              <a:tailEnd len="med" w="med" type="none"/>
            </a:ln>
          </a:left>
          <a:right>
            <a:ln cap="flat" w="9525">
              <a:solidFill>
                <a:srgbClr val="000000"/>
              </a:solidFill>
              <a:prstDash val="solid"/>
              <a:round/>
              <a:headEnd len="med" w="med" type="none"/>
              <a:tailEnd len="med" w="med" type="none"/>
            </a:ln>
          </a:right>
          <a:top>
            <a:ln cap="flat" w="9525">
              <a:solidFill>
                <a:srgbClr val="000000"/>
              </a:solidFill>
              <a:prstDash val="solid"/>
              <a:round/>
              <a:headEnd len="med" w="med" type="none"/>
              <a:tailEnd len="med" w="med" type="none"/>
            </a:ln>
          </a:top>
          <a:bottom>
            <a:ln cap="flat" w="9525">
              <a:solidFill>
                <a:srgbClr val="000000"/>
              </a:solidFill>
              <a:prstDash val="solid"/>
              <a:round/>
              <a:headEnd len="med" w="med" type="none"/>
              <a:tailEnd len="med" w="med" type="none"/>
            </a:ln>
          </a:bottom>
          <a:insideH>
            <a:ln cap="flat" w="9525">
              <a:solidFill>
                <a:srgbClr val="000000"/>
              </a:solidFill>
              <a:prstDash val="solid"/>
              <a:round/>
              <a:headEnd len="med" w="med" type="none"/>
              <a:tailEnd len="med" w="med" type="none"/>
            </a:ln>
          </a:insideH>
          <a:insideV>
            <a:ln cap="flat" w="9525">
              <a:solidFill>
                <a:srgbClr val="000000"/>
              </a:solidFill>
              <a:prstDash val="solid"/>
              <a:round/>
              <a:headEnd len="med" w="med" type="none"/>
              <a:tailEnd len="med" w="med" type="none"/>
            </a:ln>
          </a:insideV>
        </a:tcBdr>
      </a:tcStyle>
    </a:wholeTbl>
  </a:tblStyle>
  <a:tblStyle styleId="{B326E5EF-162E-488A-AE57-688F9A5FF126}" styleName="Table_2">
    <a:wholeTbl>
      <a:tcStyle>
        <a:tcBdr>
          <a:left>
            <a:ln cap="flat" w="9525">
              <a:solidFill>
                <a:srgbClr val="000000"/>
              </a:solidFill>
              <a:prstDash val="solid"/>
              <a:round/>
              <a:headEnd len="med" w="med" type="none"/>
              <a:tailEnd len="med" w="med" type="none"/>
            </a:ln>
          </a:left>
          <a:right>
            <a:ln cap="flat" w="9525">
              <a:solidFill>
                <a:srgbClr val="000000"/>
              </a:solidFill>
              <a:prstDash val="solid"/>
              <a:round/>
              <a:headEnd len="med" w="med" type="none"/>
              <a:tailEnd len="med" w="med" type="none"/>
            </a:ln>
          </a:right>
          <a:top>
            <a:ln cap="flat" w="9525">
              <a:solidFill>
                <a:srgbClr val="000000"/>
              </a:solidFill>
              <a:prstDash val="solid"/>
              <a:round/>
              <a:headEnd len="med" w="med" type="none"/>
              <a:tailEnd len="med" w="med" type="none"/>
            </a:ln>
          </a:top>
          <a:bottom>
            <a:ln cap="flat" w="9525">
              <a:solidFill>
                <a:srgbClr val="000000"/>
              </a:solidFill>
              <a:prstDash val="solid"/>
              <a:round/>
              <a:headEnd len="med" w="med" type="none"/>
              <a:tailEnd len="med" w="med" type="none"/>
            </a:ln>
          </a:bottom>
          <a:insideH>
            <a:ln cap="flat" w="9525">
              <a:solidFill>
                <a:srgbClr val="000000"/>
              </a:solidFill>
              <a:prstDash val="solid"/>
              <a:round/>
              <a:headEnd len="med" w="med" type="none"/>
              <a:tailEnd len="med" w="med" type="none"/>
            </a:ln>
          </a:insideH>
          <a:insideV>
            <a:ln cap="flat" w="9525">
              <a:solidFill>
                <a:srgbClr val="000000"/>
              </a:solidFill>
              <a:prstDash val="solid"/>
              <a:round/>
              <a:headEnd len="med" w="med" type="none"/>
              <a:tailEnd len="med" w="med" type="none"/>
            </a:ln>
          </a:insideV>
        </a:tcBdr>
      </a:tcStyle>
    </a:wholeTbl>
  </a:tblStyle>
  <a:tblStyle styleId="{7CEDD93B-5D3D-4E26-8646-043C2E30A001}" styleName="Table_3">
    <a:wholeTbl>
      <a:tcStyle>
        <a:tcBdr>
          <a:left>
            <a:ln cap="flat" w="9525">
              <a:solidFill>
                <a:srgbClr val="000000"/>
              </a:solidFill>
              <a:prstDash val="solid"/>
              <a:round/>
              <a:headEnd len="med" w="med" type="none"/>
              <a:tailEnd len="med" w="med" type="none"/>
            </a:ln>
          </a:left>
          <a:right>
            <a:ln cap="flat" w="9525">
              <a:solidFill>
                <a:srgbClr val="000000"/>
              </a:solidFill>
              <a:prstDash val="solid"/>
              <a:round/>
              <a:headEnd len="med" w="med" type="none"/>
              <a:tailEnd len="med" w="med" type="none"/>
            </a:ln>
          </a:right>
          <a:top>
            <a:ln cap="flat" w="9525">
              <a:solidFill>
                <a:srgbClr val="000000"/>
              </a:solidFill>
              <a:prstDash val="solid"/>
              <a:round/>
              <a:headEnd len="med" w="med" type="none"/>
              <a:tailEnd len="med" w="med" type="none"/>
            </a:ln>
          </a:top>
          <a:bottom>
            <a:ln cap="flat" w="9525">
              <a:solidFill>
                <a:srgbClr val="000000"/>
              </a:solidFill>
              <a:prstDash val="solid"/>
              <a:round/>
              <a:headEnd len="med" w="med" type="none"/>
              <a:tailEnd len="med" w="med" type="none"/>
            </a:ln>
          </a:bottom>
          <a:insideH>
            <a:ln cap="flat" w="9525">
              <a:solidFill>
                <a:srgbClr val="000000"/>
              </a:solidFill>
              <a:prstDash val="solid"/>
              <a:round/>
              <a:headEnd len="med" w="med" type="none"/>
              <a:tailEnd len="med" w="med" type="none"/>
            </a:ln>
          </a:insideH>
          <a:insideV>
            <a:ln cap="flat" w="9525">
              <a:solidFill>
                <a:srgbClr val="000000"/>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0" Type="http://schemas.openxmlformats.org/officeDocument/2006/relationships/slide" Target="slides/slide25.xml"/><Relationship Id="rId31" Type="http://schemas.openxmlformats.org/officeDocument/2006/relationships/slide" Target="slides/slide26.xml"/><Relationship Id="rId71" Type="http://schemas.openxmlformats.org/officeDocument/2006/relationships/slide" Target="slides/slide66.xml"/><Relationship Id="rId34" Type="http://schemas.openxmlformats.org/officeDocument/2006/relationships/slide" Target="slides/slide29.xml"/><Relationship Id="rId70" Type="http://schemas.openxmlformats.org/officeDocument/2006/relationships/slide" Target="slides/slide65.xml"/><Relationship Id="rId35" Type="http://schemas.openxmlformats.org/officeDocument/2006/relationships/slide" Target="slides/slide30.xml"/><Relationship Id="rId32" Type="http://schemas.openxmlformats.org/officeDocument/2006/relationships/slide" Target="slides/slide27.xml"/><Relationship Id="rId33" Type="http://schemas.openxmlformats.org/officeDocument/2006/relationships/slide" Target="slides/slide28.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6" Type="http://schemas.openxmlformats.org/officeDocument/2006/relationships/slide" Target="slides/slide71.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2" Type="http://schemas.openxmlformats.org/officeDocument/2006/relationships/presProps" Target="presProps.xml"/><Relationship Id="rId1" Type="http://schemas.openxmlformats.org/officeDocument/2006/relationships/theme" Target="theme/theme3.xml"/><Relationship Id="rId40" Type="http://schemas.openxmlformats.org/officeDocument/2006/relationships/slide" Target="slides/slide35.xml"/><Relationship Id="rId4" Type="http://schemas.openxmlformats.org/officeDocument/2006/relationships/slideMaster" Target="slideMasters/slideMaster1.xml"/><Relationship Id="rId41" Type="http://schemas.openxmlformats.org/officeDocument/2006/relationships/slide" Target="slides/slide36.xml"/><Relationship Id="rId3" Type="http://schemas.openxmlformats.org/officeDocument/2006/relationships/tableStyles" Target="tableStyles.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 Id="rId58" Type="http://schemas.openxmlformats.org/officeDocument/2006/relationships/slide" Target="slides/slide53.xml"/><Relationship Id="rId59" Type="http://schemas.openxmlformats.org/officeDocument/2006/relationships/slide" Target="slides/slide54.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2" Type="http://schemas.openxmlformats.org/officeDocument/2006/relationships/slide" Target="slides/slide7.xml"/><Relationship Id="rId13" Type="http://schemas.openxmlformats.org/officeDocument/2006/relationships/slide" Target="slides/slide8.xml"/><Relationship Id="rId10" Type="http://schemas.openxmlformats.org/officeDocument/2006/relationships/slide" Target="slides/slide5.xml"/><Relationship Id="rId11" Type="http://schemas.openxmlformats.org/officeDocument/2006/relationships/slide" Target="slides/slide6.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69" Type="http://schemas.openxmlformats.org/officeDocument/2006/relationships/slide" Target="slides/slide64.xml"/><Relationship Id="rId29" Type="http://schemas.openxmlformats.org/officeDocument/2006/relationships/slide" Target="slides/slide2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1" Type="http://schemas.openxmlformats.org/officeDocument/2006/relationships/slide" Target="slides/slide16.xml"/><Relationship Id="rId22" Type="http://schemas.openxmlformats.org/officeDocument/2006/relationships/slide" Target="slides/slide17.xml"/><Relationship Id="rId60" Type="http://schemas.openxmlformats.org/officeDocument/2006/relationships/slide" Target="slides/slide55.xml"/><Relationship Id="rId23" Type="http://schemas.openxmlformats.org/officeDocument/2006/relationships/slide" Target="slides/slide18.xml"/><Relationship Id="rId24" Type="http://schemas.openxmlformats.org/officeDocument/2006/relationships/slide" Target="slides/slide19.xml"/><Relationship Id="rId20" Type="http://schemas.openxmlformats.org/officeDocument/2006/relationships/slide" Target="slides/slide15.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 name="Shape 44"/>
        <p:cNvGrpSpPr/>
        <p:nvPr/>
      </p:nvGrpSpPr>
      <p:grpSpPr>
        <a:xfrm>
          <a:off x="0" y="0"/>
          <a:ext cx="0" cy="0"/>
          <a:chOff x="0" y="0"/>
          <a:chExt cx="0" cy="0"/>
        </a:xfrm>
      </p:grpSpPr>
      <p:sp>
        <p:nvSpPr>
          <p:cNvPr id="45" name="Shape 4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6" name="Shape 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Hello. I'm Nate Soares, and I'm here to talk about "what ifs."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68" name="Shape 1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And in this case, it's much less clear how to talk about what “would happen" if the agent took various different actions. This is perhaps best illustrated in the deterministic case: imagine a deterministic agent embedded as a subprocess in a deterministic environment.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81" name="Shape 1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Now there is only one action that the agent will in fact take. How do we figure out what “would have" happened if the agent took a different action? This question is not well-defined.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89" name="Shape 1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What is a what if? Given a description of a deterministic environment that contains a deterministic agent, how do we reason about what would happen if the agent did various different things? What sort of mathematical object is a counterfactual, and how is it generated from a description of the environment?</a:t>
            </a:r>
            <a:br>
              <a:rPr lang="en"/>
            </a:br>
            <a:br>
              <a:rPr lang="en"/>
            </a:br>
            <a:r>
              <a:rPr lang="en"/>
              <a:t>This is, as I see it, one of the core questions of decision theory.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05" name="Shape 20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And, of course, there have been a number of different attempts at an answer. For example, consider evidential decision theory. Evidential decision theory says that, well, the agent has some probability distribution describing its beliefs about the environment, and it doesn't know exactly which action it will take. Thus, in order to reason about what “would happen" if the agent took various different actions, we can take this distribution, condition it on that action, and evaluate the resulting conditional probability distribution.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21" name="Shape 2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But this runs into a number of problems. First of all, in the deterministic case, if we're being honest, we know exactly which action the agent is going to take, and so we can't actually condition on the agent taking various actions: that would require conditioning on a probability zero event. Similarly, the agent itself might be certain that it's not going to take certain actions, and if it is, it can't reason about what would happen if it did---this seems to be more dodging the problem than solving it.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33" name="Shape 2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Furthermore, even if we allow that the distribution has positive probability on all actions, we don't necessarily get good behavior. Consider the following example: you see a 1$ bill and a 100$ bill on the table in front of you. You may only take one of them. Now consider the evidential reasoner that has only a tiny probability assigned to the event that they take the 100$ bill. In fact, they believe that their normal algorithm will have them take the 1$ bill, and that taking the 100$ bill is possible, but evidence that they have been hit by cosmic rays, and in that case, they'll need to spend 1000$ getting repairs. Thus, when they evaluate their distribution conditioned on taking the $100 bill, they see that their expected utility is -$900, and so they take the 1$ bill instead.</a:t>
            </a:r>
            <a:br>
              <a:rPr lang="en"/>
            </a:br>
            <a:br>
              <a:rPr lang="en"/>
            </a:br>
            <a:r>
              <a:rPr lang="en"/>
              <a:t>This strange sort tendency to manage the news has perturbed many people throughout the years. If you ask me what the essential problem is, I'd say this: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42" name="Shape 24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Conditional distributions are not counterfactuals. At least, not by default. If *I'm* in that room facing the money, asking me what *would happen if* I took the $1 bill is very different than asking me to *describe worlds where I actually do* take the 1$ bill. If you ask me what happens if I take the $1, then I tell you that I get $1, and am $99 poorer than I would have been. If you ask me to describe actual words where I take the $1, I would say "well maybe I'll get threatened, or have a fit of insanity, or notice that there is a machine at the end of the hall that only accepts $1 bills, and which pays out a thousand dollars." My beliefs about what the world *actually* looks like conditioned on taking the dollar are very different than my counterfactual beliefs about what the world would look like if I did take the dollar!</a:t>
            </a:r>
            <a:br>
              <a:rPr lang="en"/>
            </a:br>
            <a:br>
              <a:rPr lang="en"/>
            </a:br>
            <a:r>
              <a:rPr lang="en"/>
              <a:t>Of course, you could try to *construct* a probability distribution over counterfactual worlds of some sort, such that the conditional *was* the right counterfactual, but that begs the question -- in that case, I still need to know what the right counterfactuals are, and how to generate a probability distribution over them from a situation.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50" name="Shape 25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Which brings us back to the question: what is a what if?</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66" name="Shape 26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A second attempt at answering this question can be found in Causal reasoning. My favorite formulation is Pearl's causal graphs, so I'll work with that. I'm sure you're all quite familiar with the idea of a decision network.</a:t>
            </a:r>
            <a:br>
              <a:rPr lang="en"/>
            </a:br>
            <a:br>
              <a:rPr lang="en"/>
            </a:br>
            <a:r>
              <a:rPr lang="en"/>
              <a:t>In essence, Pearl answers the question of "what is a what if?" as follows. Pearl says, take your environment, construct a causal graphical model of it, identify your action node, and then, when you need to generate a "what if" for a given action A, intervene on your action node and set it to A, and evaluate the resulting graph.</a:t>
            </a:r>
            <a:br>
              <a:rPr lang="en"/>
            </a:br>
            <a:br>
              <a:rPr lang="en"/>
            </a:br>
            <a:r>
              <a:rPr lang="en"/>
              <a:t>Notice that this is a pretty big advance, from the AI perspective: now, at least, it is *well defined* to ask a "what if?" about a deterministic reasoner in a deterministic world. Various algorithms for learning causal structure can be used to turn the model of the situation into a causal graph, and at that point, the counterfactuals are well-defined.</a:t>
            </a:r>
            <a:br>
              <a:rPr lang="en"/>
            </a:br>
            <a:br>
              <a:rPr lang="en"/>
            </a:br>
            <a:r>
              <a:rPr lang="en"/>
              <a:t>Unfortunately, there are two problems with this. First is that it's underspecified. Second is that these aren't quite the right "what ifs."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1" name="Shape 341"/>
        <p:cNvGrpSpPr/>
        <p:nvPr/>
      </p:nvGrpSpPr>
      <p:grpSpPr>
        <a:xfrm>
          <a:off x="0" y="0"/>
          <a:ext cx="0" cy="0"/>
          <a:chOff x="0" y="0"/>
          <a:chExt cx="0" cy="0"/>
        </a:xfrm>
      </p:grpSpPr>
      <p:sp>
        <p:nvSpPr>
          <p:cNvPr id="342" name="Shape 34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43" name="Shape 34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Ok, so problem 1: if you actually build a causal model of the world you live in, you're not going to find a nice convenient "action node." Rather, a high-fidelity causal graphical model of our world is going to contain nodes for various neurons, or transistors, or atoms, or whatever. In order for Pearl's algorithm to work, we need to be able to identify the "action node" where we do our intervention---but where is the action node, precisely, and how is it identified?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 name="Shape 49"/>
        <p:cNvGrpSpPr/>
        <p:nvPr/>
      </p:nvGrpSpPr>
      <p:grpSpPr>
        <a:xfrm>
          <a:off x="0" y="0"/>
          <a:ext cx="0" cy="0"/>
          <a:chOff x="0" y="0"/>
          <a:chExt cx="0" cy="0"/>
        </a:xfrm>
      </p:grpSpPr>
      <p:sp>
        <p:nvSpPr>
          <p:cNvPr id="50" name="Shape 5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1" name="Shape 5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I work at the machine intelligence research institute, working on some of the problems that Stuart Russell spoke about yesterday -- namely, we work on ensuring that the creation of smarter-than-human intelligence has a positive impact.</a:t>
            </a:r>
            <a:br>
              <a:rPr lang="en"/>
            </a:br>
            <a:br>
              <a:rPr lang="en"/>
            </a:br>
            <a:r>
              <a:rPr lang="en"/>
              <a:t>We look at decision theory from the perspective of artificial intelligence---that is, we imagine what would happen if you actually *implemented* a machine that follows the recommendations of various decision theories, and we're trying to find a decision theory that we'd actually be happy to implement. So that's our framing.</a:t>
            </a:r>
            <a:br>
              <a:rPr lang="en"/>
            </a:br>
            <a:br>
              <a:rPr lang="en"/>
            </a:br>
            <a:r>
              <a:rPr lang="en"/>
              <a:t>Now, this talk is going to be a little exploratory and a little informal, and I encourage you to all get a bit involved with the conversation. I'm hoping to have a bit of fun with this, as I show you all a slightly different perspective on decision theory than you may be used to. I think we have some fairly interesting new problems, when looking through the classic decision theory problems through the lens of AI.</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6" name="Shape 356"/>
        <p:cNvGrpSpPr/>
        <p:nvPr/>
      </p:nvGrpSpPr>
      <p:grpSpPr>
        <a:xfrm>
          <a:off x="0" y="0"/>
          <a:ext cx="0" cy="0"/>
          <a:chOff x="0" y="0"/>
          <a:chExt cx="0" cy="0"/>
        </a:xfrm>
      </p:grpSpPr>
      <p:sp>
        <p:nvSpPr>
          <p:cNvPr id="357" name="Shape 35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58" name="Shape 3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And then, problem two, these aren't the right what-ifs. What do I mean by that? Well, let's go back to the Prisoner's dilemma against a clone. Here's the causal graph that I would draw, at a high level of abstraction: there's you, and there's your clone (who is physically separated and causally disconnected), and there's this *logical* relationship between the two of you stating that your outputs are necessarily equal.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5" name="Shape 375"/>
        <p:cNvGrpSpPr/>
        <p:nvPr/>
      </p:nvGrpSpPr>
      <p:grpSpPr>
        <a:xfrm>
          <a:off x="0" y="0"/>
          <a:ext cx="0" cy="0"/>
          <a:chOff x="0" y="0"/>
          <a:chExt cx="0" cy="0"/>
        </a:xfrm>
      </p:grpSpPr>
      <p:sp>
        <p:nvSpPr>
          <p:cNvPr id="376" name="Shape 37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77" name="Shape 3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But here's the graph that an agent reasoning according to Pearl's algorithm might build: because the agent and the clone are physically causally distinct, they are causally independent, and Pearl's axioms say that, therefore, the action of the clone is *independent* from the action of the agent.</a:t>
            </a:r>
            <a:br>
              <a:rPr lang="en"/>
            </a:br>
            <a:br>
              <a:rPr lang="en"/>
            </a:br>
            <a:r>
              <a:rPr lang="en"/>
              <a:t>This means that the agent has some probability distribution over the behavior of the clone that *doesn't change* as the agent changes its action. That is, Pearl's algorithm has the agent imagine that it can change its action while holding everything that's causally independent *fixed*.</a:t>
            </a:r>
            <a:br>
              <a:rPr lang="en"/>
            </a:br>
            <a:br>
              <a:rPr lang="en"/>
            </a:br>
            <a:r>
              <a:rPr lang="en"/>
              <a:t>This is the mechanism by which a causal reasoner deceives itself into thinking that defection is a dominant strategy: it thinks it can hold everything that is *physically* distinct unchanged while it changes its own action, but this is false.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4" name="Shape 394"/>
        <p:cNvGrpSpPr/>
        <p:nvPr/>
      </p:nvGrpSpPr>
      <p:grpSpPr>
        <a:xfrm>
          <a:off x="0" y="0"/>
          <a:ext cx="0" cy="0"/>
          <a:chOff x="0" y="0"/>
          <a:chExt cx="0" cy="0"/>
        </a:xfrm>
      </p:grpSpPr>
      <p:sp>
        <p:nvSpPr>
          <p:cNvPr id="395" name="Shape 39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96" name="Shape 3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This causal reasoning neglects the logical links between various nodes, and this violation of the logical link leads to bad behavior.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3" name="Shape 403"/>
        <p:cNvGrpSpPr/>
        <p:nvPr/>
      </p:nvGrpSpPr>
      <p:grpSpPr>
        <a:xfrm>
          <a:off x="0" y="0"/>
          <a:ext cx="0" cy="0"/>
          <a:chOff x="0" y="0"/>
          <a:chExt cx="0" cy="0"/>
        </a:xfrm>
      </p:grpSpPr>
      <p:sp>
        <p:nvSpPr>
          <p:cNvPr id="404" name="Shape 40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05" name="Shape 40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So in short, these aren't the what if's we're looking for. Humans take logical non-causal connections into account, but causal counterfactuals (at least as formalized by Pearl) do not.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1" name="Shape 411"/>
        <p:cNvGrpSpPr/>
        <p:nvPr/>
      </p:nvGrpSpPr>
      <p:grpSpPr>
        <a:xfrm>
          <a:off x="0" y="0"/>
          <a:ext cx="0" cy="0"/>
          <a:chOff x="0" y="0"/>
          <a:chExt cx="0" cy="0"/>
        </a:xfrm>
      </p:grpSpPr>
      <p:sp>
        <p:nvSpPr>
          <p:cNvPr id="412" name="Shape 41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13" name="Shape 41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What is a what if?</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7" name="Shape 427"/>
        <p:cNvGrpSpPr/>
        <p:nvPr/>
      </p:nvGrpSpPr>
      <p:grpSpPr>
        <a:xfrm>
          <a:off x="0" y="0"/>
          <a:ext cx="0" cy="0"/>
          <a:chOff x="0" y="0"/>
          <a:chExt cx="0" cy="0"/>
        </a:xfrm>
      </p:grpSpPr>
      <p:sp>
        <p:nvSpPr>
          <p:cNvPr id="428" name="Shape 42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29" name="Shape 42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Attempt number three might be to try to repair causal graphs, to respect those logical links. For example, in the Prisoner's Dilemma vs a clone, we might add an extra *logical* node describing the output of *our algorithm*, which *logically* determines the behavior of both us and our clone. Then we can intervene on the output of our algorithm, and now when we consider counterfactual worlds, we only consider counterfactual worlds where you and your clone do the same thing.</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5" name="Shape 445"/>
        <p:cNvGrpSpPr/>
        <p:nvPr/>
      </p:nvGrpSpPr>
      <p:grpSpPr>
        <a:xfrm>
          <a:off x="0" y="0"/>
          <a:ext cx="0" cy="0"/>
          <a:chOff x="0" y="0"/>
          <a:chExt cx="0" cy="0"/>
        </a:xfrm>
      </p:grpSpPr>
      <p:sp>
        <p:nvSpPr>
          <p:cNvPr id="446" name="Shape 44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47" name="Shape 44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There are a couple hurdles if we take this approach, however. First of all, it's easy enough to imagine augmenting a causal graphical model with logical nodes, but where exactly do we place the logical nodes and why? It isn't always as easy as identifying perfect copies of ourselves: what do we do in the scenario where the clone is almost perfect, but acts slightly differently 5% of the time?</a:t>
            </a:r>
            <a:br>
              <a:rPr lang="en"/>
            </a:br>
            <a:br>
              <a:rPr lang="en"/>
            </a:br>
            <a:r>
              <a:rPr lang="en"/>
              <a:t>Intuitively, it seems like we want a graph that's something like this, where my algorithm fully controls the behavior of my body, and mostly controls the behavior of the clone's body (which is also controlled by a bit of noise)---but what is the generic algorithm for identifying which algorithms matter, and how they affect which bodies?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9" name="Shape 469"/>
        <p:cNvGrpSpPr/>
        <p:nvPr/>
      </p:nvGrpSpPr>
      <p:grpSpPr>
        <a:xfrm>
          <a:off x="0" y="0"/>
          <a:ext cx="0" cy="0"/>
          <a:chOff x="0" y="0"/>
          <a:chExt cx="0" cy="0"/>
        </a:xfrm>
      </p:grpSpPr>
      <p:sp>
        <p:nvSpPr>
          <p:cNvPr id="470" name="Shape 47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71" name="Shape 4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In other words, just as with CDT, the construction of the logical graph is underspecified. In fact, the problem with logical graphs is worse than the problem with causal graphs: In most real-world problems, we don't face perfect predictors, but we *do* face imperfect predictors who have a model of us. For example, the real graph might look something like this, where the opponent is making their decision according to an imperfect model of the agent and also half a dozen other concerns. Even if we did know the opponent's algorithm, how could we tease apart the "logical nodes" in that algorithm, and how do we represent the logical affect of *the agent's* algorithm on a complicated process that reasons about it imperfectly?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5" name="Shape 485"/>
        <p:cNvGrpSpPr/>
        <p:nvPr/>
      </p:nvGrpSpPr>
      <p:grpSpPr>
        <a:xfrm>
          <a:off x="0" y="0"/>
          <a:ext cx="0" cy="0"/>
          <a:chOff x="0" y="0"/>
          <a:chExt cx="0" cy="0"/>
        </a:xfrm>
      </p:grpSpPr>
      <p:sp>
        <p:nvSpPr>
          <p:cNvPr id="486" name="Shape 48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87" name="Shape 4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Equivalently, we can see the problem as this: how do you *update* the graph?</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1" name="Shape 501"/>
        <p:cNvGrpSpPr/>
        <p:nvPr/>
      </p:nvGrpSpPr>
      <p:grpSpPr>
        <a:xfrm>
          <a:off x="0" y="0"/>
          <a:ext cx="0" cy="0"/>
          <a:chOff x="0" y="0"/>
          <a:chExt cx="0" cy="0"/>
        </a:xfrm>
      </p:grpSpPr>
      <p:sp>
        <p:nvSpPr>
          <p:cNvPr id="502" name="Shape 50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03" name="Shape 5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In order to update the graph, we need to be able to intervene on an algorithm, and then *propagate* that update to see how other algorithms would be affected.</a:t>
            </a:r>
            <a:br>
              <a:rPr lang="en"/>
            </a:br>
            <a:br>
              <a:rPr lang="en"/>
            </a:br>
            <a:r>
              <a:rPr lang="en"/>
              <a:t>For example, I need to be able to ask, "if my algorithm were to output 'defect', how would the opponent's algorithm behave?"</a:t>
            </a:r>
            <a:br>
              <a:rPr lang="en"/>
            </a:br>
            <a:br>
              <a:rPr lang="en"/>
            </a:br>
            <a:r>
              <a:rPr lang="en"/>
              <a:t>This is easy enough in the case where the opponent's algorithm is identical to mine, but quite difficult in the more realistic case where the opponent reasons about me well, but imperfectly.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0" name="Shape 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Now, lots of people think that the alignment problem Stuart was talking about is *just* a problem of preferences: if you could build an agent to do anything, what would you have it do? But in fact, preferences alone are not enough to determine the agent's behavior. In fact, preferences and beliefs about the world alone aren't enough to specify the agent's behavior. We *also* need a formal model of counterfactuals.</a:t>
            </a:r>
            <a:br>
              <a:rPr lang="en"/>
            </a:br>
            <a:br>
              <a:rPr lang="en"/>
            </a:br>
            <a:r>
              <a:rPr lang="en"/>
              <a:t>For instance, consider the Prisoner's dilemma against a perfect clone.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9" name="Shape 509"/>
        <p:cNvGrpSpPr/>
        <p:nvPr/>
      </p:nvGrpSpPr>
      <p:grpSpPr>
        <a:xfrm>
          <a:off x="0" y="0"/>
          <a:ext cx="0" cy="0"/>
          <a:chOff x="0" y="0"/>
          <a:chExt cx="0" cy="0"/>
        </a:xfrm>
      </p:grpSpPr>
      <p:sp>
        <p:nvSpPr>
          <p:cNvPr id="510" name="Shape 51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11" name="Shape 51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Essentially, the intervention we're trying to do here is this: what if my algorithm had a different output? Not, what if I used a different algorithm (although that might be one place to look), but rather, what would be the logical impact on other algorithms if this decision algorithm were to output a different action?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7" name="Shape 517"/>
        <p:cNvGrpSpPr/>
        <p:nvPr/>
      </p:nvGrpSpPr>
      <p:grpSpPr>
        <a:xfrm>
          <a:off x="0" y="0"/>
          <a:ext cx="0" cy="0"/>
          <a:chOff x="0" y="0"/>
          <a:chExt cx="0" cy="0"/>
        </a:xfrm>
      </p:grpSpPr>
      <p:sp>
        <p:nvSpPr>
          <p:cNvPr id="518" name="Shape 51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19" name="Shape 51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I'm going to call decision theories of this form "Logical decision theories." As far as I know, this has been invented roughly three times independently, once by Eliezer with timeless decision theory, once by Wei Dai with updateless decision theory, and I *think* that this is what Spohn was driving towards in his 2012 paper where he argued that CDT should onebox (he seems to be trying to work arrows of logical causation into his causal graphs, although I'm not sure he'd endorse that reading).</a:t>
            </a:r>
            <a:br>
              <a:rPr lang="en"/>
            </a:br>
            <a:br>
              <a:rPr lang="en"/>
            </a:br>
            <a:r>
              <a:rPr lang="en"/>
              <a:t>Before I continue talking about what problems we've encountered while attempting to formalize one of these decision theories, let me spend a few minutes going over examples of how logical decision theory works. Because I think they're pretty exciting, and I think that this new idea can help restore a little bit of naive hope that decision theory can just *do the right thing* and avoid lots of classical paradoxes.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1" name="Shape 531"/>
        <p:cNvGrpSpPr/>
        <p:nvPr/>
      </p:nvGrpSpPr>
      <p:grpSpPr>
        <a:xfrm>
          <a:off x="0" y="0"/>
          <a:ext cx="0" cy="0"/>
          <a:chOff x="0" y="0"/>
          <a:chExt cx="0" cy="0"/>
        </a:xfrm>
      </p:grpSpPr>
      <p:sp>
        <p:nvSpPr>
          <p:cNvPr id="532" name="Shape 53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33" name="Shape 5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We've already seen the prisoner's dilemma against a similar reasoner.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7" name="Shape 547"/>
        <p:cNvGrpSpPr/>
        <p:nvPr/>
      </p:nvGrpSpPr>
      <p:grpSpPr>
        <a:xfrm>
          <a:off x="0" y="0"/>
          <a:ext cx="0" cy="0"/>
          <a:chOff x="0" y="0"/>
          <a:chExt cx="0" cy="0"/>
        </a:xfrm>
      </p:grpSpPr>
      <p:sp>
        <p:nvSpPr>
          <p:cNvPr id="548" name="Shape 54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49" name="Shape 54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If the reasoner is sufficiently similar, then a logical decision theory says that your decision controls both you and them, and so in the counterfactuals, those actions are always changed in unison.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4" name="Shape 564"/>
        <p:cNvGrpSpPr/>
        <p:nvPr/>
      </p:nvGrpSpPr>
      <p:grpSpPr>
        <a:xfrm>
          <a:off x="0" y="0"/>
          <a:ext cx="0" cy="0"/>
          <a:chOff x="0" y="0"/>
          <a:chExt cx="0" cy="0"/>
        </a:xfrm>
      </p:grpSpPr>
      <p:sp>
        <p:nvSpPr>
          <p:cNvPr id="565" name="Shape 56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66" name="Shape 56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From there, it's easy to see that C, C is better than D, D, so the agent cooperates. Cool. Douglass Hofstadter would be proud. Superrationality achieved.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7" name="Shape 577"/>
        <p:cNvGrpSpPr/>
        <p:nvPr/>
      </p:nvGrpSpPr>
      <p:grpSpPr>
        <a:xfrm>
          <a:off x="0" y="0"/>
          <a:ext cx="0" cy="0"/>
          <a:chOff x="0" y="0"/>
          <a:chExt cx="0" cy="0"/>
        </a:xfrm>
      </p:grpSpPr>
      <p:sp>
        <p:nvSpPr>
          <p:cNvPr id="578" name="Shape 57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79" name="Shape 5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Newcomb's problem is similar.</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3" name="Shape 593"/>
        <p:cNvGrpSpPr/>
        <p:nvPr/>
      </p:nvGrpSpPr>
      <p:grpSpPr>
        <a:xfrm>
          <a:off x="0" y="0"/>
          <a:ext cx="0" cy="0"/>
          <a:chOff x="0" y="0"/>
          <a:chExt cx="0" cy="0"/>
        </a:xfrm>
      </p:grpSpPr>
      <p:sp>
        <p:nvSpPr>
          <p:cNvPr id="594" name="Shape 59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95" name="Shape 5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A logical decision theory says that its algorithm logically affects both your output and the prediction. This isn't a retrocausal thing, it's a *logical relationship* that the logical decision theorist respects. The logical decision theorist doesn't think that they have retrocausal powers, but they *do* only consider counterfactuals that respect the logical fact that the predictor is perfect, and so they only evaluate the counterfactuals where they either get a million dollars or a thousand dollars.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0" name="Shape 610"/>
        <p:cNvGrpSpPr/>
        <p:nvPr/>
      </p:nvGrpSpPr>
      <p:grpSpPr>
        <a:xfrm>
          <a:off x="0" y="0"/>
          <a:ext cx="0" cy="0"/>
          <a:chOff x="0" y="0"/>
          <a:chExt cx="0" cy="0"/>
        </a:xfrm>
      </p:grpSpPr>
      <p:sp>
        <p:nvSpPr>
          <p:cNvPr id="611" name="Shape 61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12" name="Shape 6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Oneboxing achieved. No need for ratification or metacognition.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6" name="Shape 626"/>
        <p:cNvGrpSpPr/>
        <p:nvPr/>
      </p:nvGrpSpPr>
      <p:grpSpPr>
        <a:xfrm>
          <a:off x="0" y="0"/>
          <a:ext cx="0" cy="0"/>
          <a:chOff x="0" y="0"/>
          <a:chExt cx="0" cy="0"/>
        </a:xfrm>
      </p:grpSpPr>
      <p:sp>
        <p:nvSpPr>
          <p:cNvPr id="627" name="Shape 62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28" name="Shape 6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Death in damascus.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4" name="Shape 644"/>
        <p:cNvGrpSpPr/>
        <p:nvPr/>
      </p:nvGrpSpPr>
      <p:grpSpPr>
        <a:xfrm>
          <a:off x="0" y="0"/>
          <a:ext cx="0" cy="0"/>
          <a:chOff x="0" y="0"/>
          <a:chExt cx="0" cy="0"/>
        </a:xfrm>
      </p:grpSpPr>
      <p:sp>
        <p:nvSpPr>
          <p:cNvPr id="645" name="Shape 64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46" name="Shape 6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The logical reasoner says "ah, I see, my decision controls both where I go and what's in the book." It only considers counterfactuals where it and death end up in the same city. It doesn't *regret* its action after taking it, it just says, "oh, I see what sort of game this is."</a:t>
            </a:r>
            <a:br>
              <a:rPr lang="en"/>
            </a:br>
            <a:br>
              <a:rPr lang="en"/>
            </a:br>
            <a:r>
              <a:rPr lang="en"/>
              <a:t>And then, if it does want to spend computation figuring out what to do, it doesn't spend it all flopping back and forth between Aguepe and Damascus. It spends time *looking for ways to break the link*: is there any way that the logical link between my action and the book could be *broken*, any possible inaccuracy in the process that captures my algorithm's choice with the book that I could exploit?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2" name="Shape 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The standard causal recommendation is to defect, because defection is a dominant strategy.</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3" name="Shape 663"/>
        <p:cNvGrpSpPr/>
        <p:nvPr/>
      </p:nvGrpSpPr>
      <p:grpSpPr>
        <a:xfrm>
          <a:off x="0" y="0"/>
          <a:ext cx="0" cy="0"/>
          <a:chOff x="0" y="0"/>
          <a:chExt cx="0" cy="0"/>
        </a:xfrm>
      </p:grpSpPr>
      <p:sp>
        <p:nvSpPr>
          <p:cNvPr id="664" name="Shape 66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65" name="Shape 6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Which is how I'd *actually* react to a Death in Damascus problem, so check, logical decision theory handles that one too.</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9" name="Shape 679"/>
        <p:cNvGrpSpPr/>
        <p:nvPr/>
      </p:nvGrpSpPr>
      <p:grpSpPr>
        <a:xfrm>
          <a:off x="0" y="0"/>
          <a:ext cx="0" cy="0"/>
          <a:chOff x="0" y="0"/>
          <a:chExt cx="0" cy="0"/>
        </a:xfrm>
      </p:grpSpPr>
      <p:sp>
        <p:nvSpPr>
          <p:cNvPr id="680" name="Shape 68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81" name="Shape 6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And so here's a little thought experiment: what if logical links had come first? What if Ramsey had survived, and noticed three year later that logical relationships in the graphical model really matter when you're making decisions? Imagine that everybody's been saying for years that you have to take logical relations into account when you construct your counterfactuals, and *then* the causal decision theorist comes along, and says that no, only these physical counterfactuals need to be taken into account---*even though* that makes you defect against yourself in the prisoner's dilemma, and twobox, and makes you blind to what's really going on in the Death in Damasucs problem. How would they defend that view?</a:t>
            </a:r>
            <a:br>
              <a:rPr lang="en"/>
            </a:br>
            <a:br>
              <a:rPr lang="en"/>
            </a:br>
            <a:r>
              <a:rPr lang="en"/>
              <a:t>And I'm being a bit cheeky here, because let me tell you how *I'd* answer that thought experiment: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7" name="Shape 687"/>
        <p:cNvGrpSpPr/>
        <p:nvPr/>
      </p:nvGrpSpPr>
      <p:grpSpPr>
        <a:xfrm>
          <a:off x="0" y="0"/>
          <a:ext cx="0" cy="0"/>
          <a:chOff x="0" y="0"/>
          <a:chExt cx="0" cy="0"/>
        </a:xfrm>
      </p:grpSpPr>
      <p:sp>
        <p:nvSpPr>
          <p:cNvPr id="688" name="Shape 68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89" name="Shape 6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I'd say, "well if it's so great, why don't you formalize it?"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4" name="Shape 694"/>
        <p:cNvGrpSpPr/>
        <p:nvPr/>
      </p:nvGrpSpPr>
      <p:grpSpPr>
        <a:xfrm>
          <a:off x="0" y="0"/>
          <a:ext cx="0" cy="0"/>
          <a:chOff x="0" y="0"/>
          <a:chExt cx="0" cy="0"/>
        </a:xfrm>
      </p:grpSpPr>
      <p:sp>
        <p:nvSpPr>
          <p:cNvPr id="695" name="Shape 69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96" name="Shape 6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Because remember, the goal is to develop an algorithm that takes us all the way from a description of the problem to the decision.</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8" name="Shape 708"/>
        <p:cNvGrpSpPr/>
        <p:nvPr/>
      </p:nvGrpSpPr>
      <p:grpSpPr>
        <a:xfrm>
          <a:off x="0" y="0"/>
          <a:ext cx="0" cy="0"/>
          <a:chOff x="0" y="0"/>
          <a:chExt cx="0" cy="0"/>
        </a:xfrm>
      </p:grpSpPr>
      <p:sp>
        <p:nvSpPr>
          <p:cNvPr id="709" name="Shape 70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10" name="Shape 71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solidFill>
                  <a:schemeClr val="dk1"/>
                </a:solidFill>
              </a:rPr>
              <a:t>Pearl has one. We don’t.</a:t>
            </a:r>
          </a:p>
          <a:p>
            <a:pPr lvl="0" rtl="0">
              <a:spcBef>
                <a:spcPts val="0"/>
              </a:spcBef>
              <a:buNone/>
            </a:pPr>
            <a:r>
              <a:t/>
            </a:r>
            <a:endParaRPr>
              <a:solidFill>
                <a:schemeClr val="dk1"/>
              </a:solidFill>
            </a:endParaRPr>
          </a:p>
          <a:p>
            <a:pPr lvl="0" rtl="0">
              <a:spcBef>
                <a:spcPts val="0"/>
              </a:spcBef>
              <a:buNone/>
            </a:pPr>
            <a:r>
              <a:rPr lang="en">
                <a:solidFill>
                  <a:schemeClr val="dk1"/>
                </a:solidFill>
              </a:rPr>
              <a:t>And as of now, it's not yet clear how to implement a logical decision theory. How do you build a model of the world that represents logical relations? Which logical relations do you represent? How do you construct the counterfactuals?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6" name="Shape 716"/>
        <p:cNvGrpSpPr/>
        <p:nvPr/>
      </p:nvGrpSpPr>
      <p:grpSpPr>
        <a:xfrm>
          <a:off x="0" y="0"/>
          <a:ext cx="0" cy="0"/>
          <a:chOff x="0" y="0"/>
          <a:chExt cx="0" cy="0"/>
        </a:xfrm>
      </p:grpSpPr>
      <p:sp>
        <p:nvSpPr>
          <p:cNvPr id="717" name="Shape 71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18" name="Shape 7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solidFill>
                  <a:schemeClr val="dk1"/>
                </a:solidFill>
              </a:rPr>
              <a:t>It seems that, in order to formalize a logical decision theory, we need some notion of logical counterfactuals. This is the crux, if we want an account of logical causation: I need some way of asking, "if my decision algorithm were to output something else, how would other algorithms behave differently than they do?"</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4" name="Shape 724"/>
        <p:cNvGrpSpPr/>
        <p:nvPr/>
      </p:nvGrpSpPr>
      <p:grpSpPr>
        <a:xfrm>
          <a:off x="0" y="0"/>
          <a:ext cx="0" cy="0"/>
          <a:chOff x="0" y="0"/>
          <a:chExt cx="0" cy="0"/>
        </a:xfrm>
      </p:grpSpPr>
      <p:sp>
        <p:nvSpPr>
          <p:cNvPr id="725" name="Shape 72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26" name="Shape 7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In fact, if you can gain a *general* account of how assuming the output of one algorithm is different affects other algorithms, then you're done: because the agent is an algorithm, and the environment is an algorithm, and you can just ask "if the agent algorithm were to output a different thing, how would the environment behave?"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3" name="Shape 733"/>
        <p:cNvGrpSpPr/>
        <p:nvPr/>
      </p:nvGrpSpPr>
      <p:grpSpPr>
        <a:xfrm>
          <a:off x="0" y="0"/>
          <a:ext cx="0" cy="0"/>
          <a:chOff x="0" y="0"/>
          <a:chExt cx="0" cy="0"/>
        </a:xfrm>
      </p:grpSpPr>
      <p:sp>
        <p:nvSpPr>
          <p:cNvPr id="734" name="Shape 73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35" name="Shape 73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This leads to an idea about how to formalize a logical decision theory: forgo the graph, and just ask, if running the agent were to result in a, what output would the environment have?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2" name="Shape 742"/>
        <p:cNvGrpSpPr/>
        <p:nvPr/>
      </p:nvGrpSpPr>
      <p:grpSpPr>
        <a:xfrm>
          <a:off x="0" y="0"/>
          <a:ext cx="0" cy="0"/>
          <a:chOff x="0" y="0"/>
          <a:chExt cx="0" cy="0"/>
        </a:xfrm>
      </p:grpSpPr>
      <p:sp>
        <p:nvSpPr>
          <p:cNvPr id="743" name="Shape 74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44" name="Shape 74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In fact, we can turn this idea into an actual algorithm, which I'll call a "proof based logical decision theory." Here's how it works: it iterates over policies, and it uses some mathematical theory (say, PA) to search for *proofs* of the form "If this algorithm uses that policy, the environment has this output" for some output. It then returns the policy that leads to the best outcome (as identified during this process).</a:t>
            </a:r>
            <a:br>
              <a:rPr lang="en"/>
            </a:br>
            <a:br>
              <a:rPr lang="en"/>
            </a:br>
            <a:r>
              <a:rPr lang="en"/>
              <a:t>We can interpret this algorithm as follows: it looks at all of its policies, and then uses some sort of abstract reasoning (here represented by proof search in PA) to figure out the logical implications of its own algorithm returning that policy. Intuitively, it's using material implication in an attempt to formalize logical counterfactuals: in order to reason about what would happen *if* it returned a particular pi, it searches for proofs under the assumption that its algorithm outputs pi.</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1" name="Shape 751"/>
        <p:cNvGrpSpPr/>
        <p:nvPr/>
      </p:nvGrpSpPr>
      <p:grpSpPr>
        <a:xfrm>
          <a:off x="0" y="0"/>
          <a:ext cx="0" cy="0"/>
          <a:chOff x="0" y="0"/>
          <a:chExt cx="0" cy="0"/>
        </a:xfrm>
      </p:grpSpPr>
      <p:sp>
        <p:nvSpPr>
          <p:cNvPr id="752" name="Shape 75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53" name="Shape 75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But there's a problem here.</a:t>
            </a:r>
            <a:br>
              <a:rPr lang="en"/>
            </a:br>
            <a:br>
              <a:rPr lang="en"/>
            </a:br>
            <a:r>
              <a:rPr lang="en"/>
              <a:t>The agent above is searching for proofs of what would happen if it executed a specific policy.</a:t>
            </a:r>
            <a:br>
              <a:rPr lang="en"/>
            </a:br>
            <a:br>
              <a:rPr lang="en"/>
            </a:br>
            <a:r>
              <a:rPr lang="en"/>
              <a:t>But remember, the algorithm above is deterministic. What happens if it does not, in fact, take that policy?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7" name="Shape 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But I would cooperate with myself, because I know that both me and my clone are going to do the same thing, and I would prefer mutual cooperation to mutual defection.</a:t>
            </a:r>
            <a:br>
              <a:rPr lang="en"/>
            </a:br>
            <a:br>
              <a:rPr lang="en"/>
            </a:br>
            <a:r>
              <a:rPr lang="en"/>
              <a:t>But this is a somewhat strange scenario: both the causal reasoner and myself have an accurate model of the world, and the same utility function -- and yet, the recommendations are different. Why? Because we reason differently about what would happen if we took different actions: the causal reasoner thinks cooperation is dominated (because they consider cases where they can defect while their clone cooperates), whereas when I reason about what would happen if I took a certain action, I reason as if my clone and I would do the same thing in both cases. In order to build a beneficial AI, we need not only beneficial preferences and accurate beliefs, we *also* need a satisfactory method of reasoning about what "would happen" in various different circumstances.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1" name="Shape 761"/>
        <p:cNvGrpSpPr/>
        <p:nvPr/>
      </p:nvGrpSpPr>
      <p:grpSpPr>
        <a:xfrm>
          <a:off x="0" y="0"/>
          <a:ext cx="0" cy="0"/>
          <a:chOff x="0" y="0"/>
          <a:chExt cx="0" cy="0"/>
        </a:xfrm>
      </p:grpSpPr>
      <p:sp>
        <p:nvSpPr>
          <p:cNvPr id="762" name="Shape 76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63" name="Shape 76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Answer: anything. Principle of explosion. From a false antecedent, anything follows.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0" name="Shape 770"/>
        <p:cNvGrpSpPr/>
        <p:nvPr/>
      </p:nvGrpSpPr>
      <p:grpSpPr>
        <a:xfrm>
          <a:off x="0" y="0"/>
          <a:ext cx="0" cy="0"/>
          <a:chOff x="0" y="0"/>
          <a:chExt cx="0" cy="0"/>
        </a:xfrm>
      </p:grpSpPr>
      <p:sp>
        <p:nvSpPr>
          <p:cNvPr id="771" name="Shape 77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72" name="Shape 7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And this is in fact a problem! It turns out, you can get this algorithm to do pretty much anything, by altering the order in which it searches for proofs. Roughly speaking, for each policy the agent could take, if there is a proof that the agent definitely takes that action, then there are also proofs that if it takes any other action then the universe ends, and so it takes the arbitrary action.</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8" name="Shape 778"/>
        <p:cNvGrpSpPr/>
        <p:nvPr/>
      </p:nvGrpSpPr>
      <p:grpSpPr>
        <a:xfrm>
          <a:off x="0" y="0"/>
          <a:ext cx="0" cy="0"/>
          <a:chOff x="0" y="0"/>
          <a:chExt cx="0" cy="0"/>
        </a:xfrm>
      </p:grpSpPr>
      <p:sp>
        <p:nvSpPr>
          <p:cNvPr id="779" name="Shape 77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80" name="Shape 78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And the spectre of Ramsey is laughing at us, saying that to reason about what would happen if we took a certain action, we need some model of the world where we think it's *possible* for us to take that action. If we use material implication to reason about "what ifs", then logical counterfactuals will contain absurdities. As Huw mentioned in the first talk, it is essential (as Ramsey suggested) for a decision-maker to act as if they *control* the truth of the predicates which describe their actions.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6" name="Shape 786"/>
        <p:cNvGrpSpPr/>
        <p:nvPr/>
      </p:nvGrpSpPr>
      <p:grpSpPr>
        <a:xfrm>
          <a:off x="0" y="0"/>
          <a:ext cx="0" cy="0"/>
          <a:chOff x="0" y="0"/>
          <a:chExt cx="0" cy="0"/>
        </a:xfrm>
      </p:grpSpPr>
      <p:sp>
        <p:nvSpPr>
          <p:cNvPr id="787" name="Shape 78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88" name="Shape 7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But how can we formalize that notion? What is a what if? How do we actually reason about the logical implications of our algorithm doing something it doesn't?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5" name="Shape 795"/>
        <p:cNvGrpSpPr/>
        <p:nvPr/>
      </p:nvGrpSpPr>
      <p:grpSpPr>
        <a:xfrm>
          <a:off x="0" y="0"/>
          <a:ext cx="0" cy="0"/>
          <a:chOff x="0" y="0"/>
          <a:chExt cx="0" cy="0"/>
        </a:xfrm>
      </p:grpSpPr>
      <p:sp>
        <p:nvSpPr>
          <p:cNvPr id="796" name="Shape 79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97" name="Shape 7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There is, in fact, a cheap hack we can do to revive the proof-based system. It works like this: We add a few lines to the beginning of the program. Those lines work as follows: the agent searches for a proof that there is some policy it is *not* going to execute. If it finds such a policy, it executes it.</a:t>
            </a:r>
            <a:br>
              <a:rPr lang="en"/>
            </a:br>
            <a:br>
              <a:rPr lang="en"/>
            </a:br>
            <a:r>
              <a:rPr lang="en"/>
              <a:t>This, in a sense, *forces* the proof system to to stop being able to prove what we're going to do, and *guarantees* that we can reason under the assumption that our algorithm executes a certain policy. In a sense, what this is doing is making the agent undecidable with respect to PA, such that for each policy, there are models of PA where the agent executes that policy.</a:t>
            </a:r>
            <a:br>
              <a:rPr lang="en"/>
            </a:br>
            <a:br>
              <a:rPr lang="en"/>
            </a:br>
            <a:r>
              <a:rPr lang="en"/>
              <a:t>This gives us an actual working formalization of logical uncertainty, and Patrick is going to talk more about where this model performs well and where it performs poorly in his talk on Monday. And in fact, this has given us some fairly nice results: we can show that two of these sorts of agents playing against each other on a one-shot Prisoner's Dilemma achieve mutual cooperation, and so on.</a:t>
            </a:r>
            <a:br>
              <a:rPr lang="en"/>
            </a:br>
            <a:br>
              <a:rPr lang="en"/>
            </a:br>
            <a:r>
              <a:rPr lang="en"/>
              <a:t>But I don't think that this is actually the answer, and in the remainder of my talk, I'm going to talk a bit about why.</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4" name="Shape 804"/>
        <p:cNvGrpSpPr/>
        <p:nvPr/>
      </p:nvGrpSpPr>
      <p:grpSpPr>
        <a:xfrm>
          <a:off x="0" y="0"/>
          <a:ext cx="0" cy="0"/>
          <a:chOff x="0" y="0"/>
          <a:chExt cx="0" cy="0"/>
        </a:xfrm>
      </p:grpSpPr>
      <p:sp>
        <p:nvSpPr>
          <p:cNvPr id="805" name="Shape 80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06" name="Shape 80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So now we're going to go down the rabbit hole a little bit, and I'm going to explain some of my intuitions about how logical counterfactuals *should* work, which aren't captured by this proof-based logical decision theory.</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3" name="Shape 813"/>
        <p:cNvGrpSpPr/>
        <p:nvPr/>
      </p:nvGrpSpPr>
      <p:grpSpPr>
        <a:xfrm>
          <a:off x="0" y="0"/>
          <a:ext cx="0" cy="0"/>
          <a:chOff x="0" y="0"/>
          <a:chExt cx="0" cy="0"/>
        </a:xfrm>
      </p:grpSpPr>
      <p:sp>
        <p:nvSpPr>
          <p:cNvPr id="814" name="Shape 81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15" name="Shape 8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Imagine you live in a world where there is a time machine that, each morning, sends you a letter telling you what you're going to do that day. Imagine that, one morning, you get a letter saying you're about to kill your friend.</a:t>
            </a:r>
            <a:br>
              <a:rPr lang="en"/>
            </a:br>
            <a:br>
              <a:rPr lang="en"/>
            </a:br>
            <a:r>
              <a:rPr lang="en"/>
              <a:t>If you're the sort of person who says "dang!" and then kills your friend without thinking about it, then you're sort of acting at the whim of the time machine -- the time machine can occasionally send you that letter, and you'll go along with it. You'll occasionally get that sort of letter.</a:t>
            </a:r>
            <a:br>
              <a:rPr lang="en"/>
            </a:br>
            <a:br>
              <a:rPr lang="en"/>
            </a:br>
            <a:r>
              <a:rPr lang="en"/>
              <a:t>But if you're the sort of person who says "screw you, time machine," and *doesn't* kill their friend, then you won't be able to get that sort of letter.</a:t>
            </a:r>
            <a:br>
              <a:rPr lang="en"/>
            </a:br>
            <a:br>
              <a:rPr lang="en"/>
            </a:br>
            <a:r>
              <a:rPr lang="en"/>
              <a:t>If you don't want the time machine to send you the bad letters, then you need to be the sort of person who doesn't do what the letter said just because it said to.</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3" name="Shape 973"/>
        <p:cNvGrpSpPr/>
        <p:nvPr/>
      </p:nvGrpSpPr>
      <p:grpSpPr>
        <a:xfrm>
          <a:off x="0" y="0"/>
          <a:ext cx="0" cy="0"/>
          <a:chOff x="0" y="0"/>
          <a:chExt cx="0" cy="0"/>
        </a:xfrm>
      </p:grpSpPr>
      <p:sp>
        <p:nvSpPr>
          <p:cNvPr id="974" name="Shape 97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75" name="Shape 9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Store that away for now, I'll come back to it later. Next, let's talk about an upgraded version of the Newcomb problem which I call the "Mad Newcomb problem."</a:t>
            </a:r>
            <a:br>
              <a:rPr lang="en"/>
            </a:br>
            <a:br>
              <a:rPr lang="en"/>
            </a:br>
            <a:r>
              <a:rPr lang="en"/>
              <a:t>The Mad Newcomb Problem works as follows:</a:t>
            </a:r>
            <a:br>
              <a:rPr lang="en"/>
            </a:br>
            <a:br>
              <a:rPr lang="en"/>
            </a:br>
            <a:r>
              <a:rPr lang="en"/>
              <a:t>You're an agent that reasons using Peano arithmetic and a ton of computation power. The predictor is an agent that uses ZFC and much less computation power than you.</a:t>
            </a:r>
            <a:br>
              <a:rPr lang="en"/>
            </a:br>
            <a:br>
              <a:rPr lang="en"/>
            </a:br>
            <a:r>
              <a:rPr lang="en"/>
              <a:t>In fact, you have enough computation power to just run the predictor and see what they're going to do.</a:t>
            </a:r>
            <a:br>
              <a:rPr lang="en"/>
            </a:br>
            <a:br>
              <a:rPr lang="en"/>
            </a:br>
            <a:r>
              <a:rPr lang="en"/>
              <a:t>And instead of there being only two boxes, there are two to the two to the trillion boxes. Each of them has a thousand dollars in it, and each of them has message on the top.</a:t>
            </a:r>
            <a:br>
              <a:rPr lang="en"/>
            </a:br>
            <a:br>
              <a:rPr lang="en"/>
            </a:br>
            <a:r>
              <a:rPr lang="en"/>
              <a:t>Each box has a thousand dollars, except that one might also have a million dollars in it. You can take either zero or one box.</a:t>
            </a:r>
            <a:br>
              <a:rPr lang="en"/>
            </a:br>
            <a:br>
              <a:rPr lang="en"/>
            </a:br>
            <a:r>
              <a:rPr lang="en"/>
              <a:t>Now, here's how the predictor works: the predictor looks for a proof, in ZFC, that you're going to take only one box. And also, it saves an execution trace of its reasoning as it reasons. If it finds the proof that you're going to onebox, then it goes to the box *with that execution trace written on the top* and puts the money there.</a:t>
            </a:r>
            <a:br>
              <a:rPr lang="en"/>
            </a:br>
            <a:br>
              <a:rPr lang="en"/>
            </a:br>
            <a:r>
              <a:rPr lang="en"/>
              <a:t>Now, in order to get the money, you need to do the following:</a:t>
            </a:r>
            <a:br>
              <a:rPr lang="en"/>
            </a:br>
            <a:br>
              <a:rPr lang="en"/>
            </a:br>
            <a:r>
              <a:rPr lang="en"/>
              <a:t>You need to run the predictor and generate the execution trace.</a:t>
            </a:r>
            <a:br>
              <a:rPr lang="en"/>
            </a:br>
            <a:br>
              <a:rPr lang="en"/>
            </a:br>
            <a:r>
              <a:rPr lang="en"/>
              <a:t>And then you need to go to the box with that execution trace on it, and take only that box.</a:t>
            </a:r>
            <a:br>
              <a:rPr lang="en"/>
            </a:br>
            <a:br>
              <a:rPr lang="en"/>
            </a:br>
            <a:r>
              <a:rPr lang="en"/>
              <a:t>Now, what happens when we consider a naive proof-based agent such as the one above?</a:t>
            </a:r>
            <a:br>
              <a:rPr lang="en"/>
            </a:br>
            <a:br>
              <a:rPr lang="en"/>
            </a:br>
            <a:r>
              <a:rPr lang="en"/>
              <a:t>Well, in that case, the predictor reasons as follows: it reasons, "The agent can actually run me. And when it runs me, it sees what I'm going to do. And when it sees what I'm going to do, it will see that it can do better by taking two boxes. So it will take two boxes, so I don't put the money in." And the proof-based agent only gets two thousand dollars.</a:t>
            </a:r>
            <a:br>
              <a:rPr lang="en"/>
            </a:br>
            <a:br>
              <a:rPr lang="en"/>
            </a:br>
            <a:r>
              <a:rPr lang="en"/>
              <a:t>But here's how *I* think an agent should reason in this case.</a:t>
            </a:r>
            <a:br>
              <a:rPr lang="en"/>
            </a:br>
            <a:br>
              <a:rPr lang="en"/>
            </a:br>
            <a:r>
              <a:rPr lang="en"/>
              <a:t>I think that an agent in the Mad Newcomb problem should just generate the execution trace, walk over to the box with that execution trace on top, and take that box.</a:t>
            </a:r>
            <a:br>
              <a:rPr lang="en"/>
            </a:br>
            <a:br>
              <a:rPr lang="en"/>
            </a:br>
            <a:r>
              <a:rPr lang="en"/>
              <a:t>And I think this is true *even if* the execution trace says that there definitely isn't any money in the box.</a:t>
            </a:r>
            <a:br>
              <a:rPr lang="en"/>
            </a:br>
            <a:br>
              <a:rPr lang="en"/>
            </a:br>
            <a:r>
              <a:rPr lang="en"/>
              <a:t>Why? Think about it: Imagine that you get an execution trace explaining *exactly* why you're not going to take only one box. Imagine you walk to the box with this proof written on the top, and take *only that box.* Contradiction: no such proof could have existed.</a:t>
            </a:r>
            <a:br>
              <a:rPr lang="en"/>
            </a:br>
            <a:br>
              <a:rPr lang="en"/>
            </a:br>
            <a:r>
              <a:rPr lang="en"/>
              <a:t>Or, in other words, this is just like the case with the time machine. In order to not get bad messages from the time machine, you need to be the sort of person who, even if they did get a bad message from the time machine, wouldn't care.</a:t>
            </a:r>
            <a:br>
              <a:rPr lang="en"/>
            </a:br>
            <a:br>
              <a:rPr lang="en"/>
            </a:br>
            <a:r>
              <a:rPr lang="en"/>
              <a:t>If you're the sort of agent who can see a proof that you two-box and one-box *anyway*, then there won't be a proof that you two-box. That's *how you build a system* such that there's no proof it two-boxes. It has to be the case that, if you *did* see the proof that you do something you don't want, you can do the thing you want anyway, thereby making that universe never have existed in the first place.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6" name="Shape 1096"/>
        <p:cNvGrpSpPr/>
        <p:nvPr/>
      </p:nvGrpSpPr>
      <p:grpSpPr>
        <a:xfrm>
          <a:off x="0" y="0"/>
          <a:ext cx="0" cy="0"/>
          <a:chOff x="0" y="0"/>
          <a:chExt cx="0" cy="0"/>
        </a:xfrm>
      </p:grpSpPr>
      <p:sp>
        <p:nvSpPr>
          <p:cNvPr id="1097" name="Shape 109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98" name="Shape 109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Or, here's another way to look at it: imagine you look at the execution trace of the predictor which says that there's no money in the box. There are a couple ways this could go. For example, you could look at the execution trace of the predictor, and you could see that the predictor isn't actually reasoning about you at all. This wasn't in fact a Newcomb problem, and the predictor is in fact just a rock. At that point, you take the two boxes.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0" name="Shape 1200"/>
        <p:cNvGrpSpPr/>
        <p:nvPr/>
      </p:nvGrpSpPr>
      <p:grpSpPr>
        <a:xfrm>
          <a:off x="0" y="0"/>
          <a:ext cx="0" cy="0"/>
          <a:chOff x="0" y="0"/>
          <a:chExt cx="0" cy="0"/>
        </a:xfrm>
      </p:grpSpPr>
      <p:sp>
        <p:nvSpPr>
          <p:cNvPr id="1201" name="Shape 120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02" name="Shape 12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Or, perhaps you look at the reasoning and you see it's flawed. You can point to the flaw, and say "ah, I see, this is where its reasoning got disconnected from my reasoning." Maybe it started reasoning about you and then ran out of time, and that's why there's no money in the box. At that point, you take two boxes.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5" name="Shape 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But this raises the question: what is a what if? How do we formalize our counterfactuals?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5" name="Shape 1285"/>
        <p:cNvGrpSpPr/>
        <p:nvPr/>
      </p:nvGrpSpPr>
      <p:grpSpPr>
        <a:xfrm>
          <a:off x="0" y="0"/>
          <a:ext cx="0" cy="0"/>
          <a:chOff x="0" y="0"/>
          <a:chExt cx="0" cy="0"/>
        </a:xfrm>
      </p:grpSpPr>
      <p:sp>
        <p:nvSpPr>
          <p:cNvPr id="1286" name="Shape 128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87" name="Shape 12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Or, perhaps you look at the reasoning and see that it *is* valid reasoning about you, in a different situation. Perhaps it's an execution trace showing that you would have one-boxed if you didn't see this proof, and that's why there *is* money in the box. In that case, reasoning about the proof, you can see that there's a break between the proof and your action, and you could two-box and get a million and a thousand dollars.</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1" name="Shape 1351"/>
        <p:cNvGrpSpPr/>
        <p:nvPr/>
      </p:nvGrpSpPr>
      <p:grpSpPr>
        <a:xfrm>
          <a:off x="0" y="0"/>
          <a:ext cx="0" cy="0"/>
          <a:chOff x="0" y="0"/>
          <a:chExt cx="0" cy="0"/>
        </a:xfrm>
      </p:grpSpPr>
      <p:sp>
        <p:nvSpPr>
          <p:cNvPr id="1352" name="Shape 135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53" name="Shape 135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But if you look at the proof and you realize "Hey wait, this reasoning is about me, right now, reading this proof! And it seems accurate!"</a:t>
            </a:r>
            <a:br>
              <a:rPr lang="en"/>
            </a:br>
            <a:br>
              <a:rPr lang="en"/>
            </a:br>
            <a:r>
              <a:rPr lang="en"/>
              <a:t>Well, then you're in luck. Now you have a sound proof about what you're going to do, *and* you're in control of what you do. If you find yourself in this situation, then *you get to choose whether or not this universe is consistent.*</a:t>
            </a:r>
            <a:br>
              <a:rPr lang="en"/>
            </a:br>
            <a:br>
              <a:rPr lang="en"/>
            </a:br>
            <a:r>
              <a:rPr lang="en"/>
              <a:t>If you find a proof that reasons accurately about you and says you two box, you can one box and make that universe never have existed.</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9" name="Shape 1359"/>
        <p:cNvGrpSpPr/>
        <p:nvPr/>
      </p:nvGrpSpPr>
      <p:grpSpPr>
        <a:xfrm>
          <a:off x="0" y="0"/>
          <a:ext cx="0" cy="0"/>
          <a:chOff x="0" y="0"/>
          <a:chExt cx="0" cy="0"/>
        </a:xfrm>
      </p:grpSpPr>
      <p:sp>
        <p:nvSpPr>
          <p:cNvPr id="1360" name="Shape 136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61" name="Shape 13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Now, of course, you'll never *actually* make the universe never have existed. If there were actually a proof that you two box, then you wouldn't be able to one box. If you try to make the actual universe inconsistent, then it won't work -- but it will *would have* worked.</a:t>
            </a:r>
            <a:br>
              <a:rPr lang="en"/>
            </a:br>
            <a:br>
              <a:rPr lang="en"/>
            </a:br>
            <a:r>
              <a:rPr lang="en"/>
              <a:t>In other words, if you build a system that *would* still one-box after seeing a proof that it two boxes, then there won't be any proofs that it two boxes.</a:t>
            </a:r>
            <a:br>
              <a:rPr lang="en"/>
            </a:br>
            <a:br>
              <a:rPr lang="en"/>
            </a:br>
            <a:r>
              <a:rPr lang="en"/>
              <a:t>(But if you build a system that two boxes as soon as it sees a proof that it does, then you can control what it does just by showing it self-fulfilling proofs.)</a:t>
            </a:r>
          </a:p>
          <a:p>
            <a:pPr lvl="0" rtl="0">
              <a:spcBef>
                <a:spcPts val="0"/>
              </a:spcBef>
              <a:buNone/>
            </a:pPr>
            <a:r>
              <a:t/>
            </a:r>
            <a:endParaRPr/>
          </a:p>
          <a:p>
            <a:pPr lvl="0">
              <a:spcBef>
                <a:spcPts val="0"/>
              </a:spcBef>
              <a:buNone/>
            </a:pPr>
            <a:r>
              <a:rPr lang="en"/>
              <a:t>We have to build a system that would one-box even if it sees a proof that it will two-box: and that’s *how* we guarantee that there’s no proof it will two-box.</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7" name="Shape 1367"/>
        <p:cNvGrpSpPr/>
        <p:nvPr/>
      </p:nvGrpSpPr>
      <p:grpSpPr>
        <a:xfrm>
          <a:off x="0" y="0"/>
          <a:ext cx="0" cy="0"/>
          <a:chOff x="0" y="0"/>
          <a:chExt cx="0" cy="0"/>
        </a:xfrm>
      </p:grpSpPr>
      <p:sp>
        <p:nvSpPr>
          <p:cNvPr id="1368" name="Shape 136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69" name="Shape 1369"/>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Again, this brings us back to Ramsey, as interpreted by Huw in the first talk: I suspect that the "right" formalization of logical counterfactuals will involve figuring out *exactly* which propositions your decision process controls, and how much.</a:t>
            </a:r>
          </a:p>
          <a:p>
            <a:pPr rtl="0">
              <a:spcBef>
                <a:spcPts val="0"/>
              </a:spcBef>
              <a:buNone/>
            </a:pPr>
            <a:r>
              <a:t/>
            </a:r>
            <a:endParaRPr/>
          </a:p>
          <a:p>
            <a:pPr lvl="0" rtl="0">
              <a:spcBef>
                <a:spcPts val="0"/>
              </a:spcBef>
              <a:buNone/>
            </a:pPr>
            <a:r>
              <a:rPr lang="en">
                <a:solidFill>
                  <a:schemeClr val="dk1"/>
                </a:solidFill>
              </a:rPr>
              <a:t>In order to make good decisions, you need to be the sort of person who is unshaken by a proof you don’t.</a:t>
            </a:r>
          </a:p>
          <a:p>
            <a:pPr rtl="0">
              <a:spcBef>
                <a:spcPts val="0"/>
              </a:spcBef>
              <a:buNone/>
            </a:pPr>
            <a:r>
              <a:t/>
            </a:r>
            <a:endParaRPr>
              <a:solidFill>
                <a:schemeClr val="dk1"/>
              </a:solidFill>
            </a:endParaRPr>
          </a:p>
          <a:p>
            <a:pPr lvl="0" rtl="0">
              <a:spcBef>
                <a:spcPts val="0"/>
              </a:spcBef>
              <a:buNone/>
            </a:pPr>
            <a:r>
              <a:rPr lang="en">
                <a:solidFill>
                  <a:schemeClr val="dk1"/>
                </a:solidFill>
              </a:rPr>
              <a:t>You’ll only ever see proofs that you do what you do, but if you use the right decision process, then they will only ever be good proofs, </a:t>
            </a:r>
            <a:r>
              <a:rPr i="1" lang="en">
                <a:solidFill>
                  <a:schemeClr val="dk1"/>
                </a:solidFill>
              </a:rPr>
              <a:t>because </a:t>
            </a:r>
            <a:r>
              <a:rPr lang="en">
                <a:solidFill>
                  <a:schemeClr val="dk1"/>
                </a:solidFill>
              </a:rPr>
              <a:t>you would ignore the bad ones.</a:t>
            </a:r>
          </a:p>
          <a:p>
            <a:pPr rtl="0">
              <a:spcBef>
                <a:spcPts val="0"/>
              </a:spcBef>
              <a:buNone/>
            </a:pPr>
            <a:r>
              <a:t/>
            </a:r>
            <a:endParaRPr>
              <a:solidFill>
                <a:schemeClr val="dk1"/>
              </a:solidFill>
            </a:endParaRPr>
          </a:p>
          <a:p>
            <a:pPr lvl="0" rtl="0">
              <a:spcBef>
                <a:spcPts val="0"/>
              </a:spcBef>
              <a:buNone/>
            </a:pPr>
            <a:r>
              <a:rPr lang="en">
                <a:solidFill>
                  <a:schemeClr val="dk1"/>
                </a:solidFill>
              </a:rPr>
              <a:t>This exposes more intuition behind Ramsey’s claim that you need to make decisions as if you control predicates, regardless of whether that makes the predicate inconsistent.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7" name="Shape 1387"/>
        <p:cNvGrpSpPr/>
        <p:nvPr/>
      </p:nvGrpSpPr>
      <p:grpSpPr>
        <a:xfrm>
          <a:off x="0" y="0"/>
          <a:ext cx="0" cy="0"/>
          <a:chOff x="0" y="0"/>
          <a:chExt cx="0" cy="0"/>
        </a:xfrm>
      </p:grpSpPr>
      <p:sp>
        <p:nvSpPr>
          <p:cNvPr id="1388" name="Shape 138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89" name="Shape 13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And now, before we leave this little rabbit hole, let me go through how a logical decision theory should (I think) deal with the toxin problem.</a:t>
            </a:r>
            <a:br>
              <a:rPr lang="en"/>
            </a:br>
            <a:br>
              <a:rPr lang="en"/>
            </a:br>
            <a:r>
              <a:rPr lang="en"/>
              <a:t>First of all, imagine the opposite case with the time machine: imagine that the time machine sends you a message that says your day is going to be *really weird and difficult*, but then it's going to end with an *awesome* payoff. The message describes how you're going to do all sorts of weird stuff---walk backwards clockwise around your house, hop on one leg, attempt a back-flip, and so on---but then it all comes together, and at the end you get a billion dollars.</a:t>
            </a:r>
            <a:br>
              <a:rPr lang="en"/>
            </a:br>
            <a:br>
              <a:rPr lang="en"/>
            </a:br>
            <a:r>
              <a:rPr lang="en"/>
              <a:t>At this point, if you're the sort of person who says "neat" and then hang out on your couch playing video games, then you won't ever actually get those messages. But if you're the sort of person who says "woah" and then *actually* follows all the steps, thereby making that universe consistent, then you *might* occasionally get extremely good outcomes from the time machine.</a:t>
            </a:r>
            <a:br>
              <a:rPr lang="en"/>
            </a:br>
            <a:br>
              <a:rPr lang="en"/>
            </a:br>
            <a:r>
              <a:rPr lang="en"/>
              <a:t>Now consider the toxin problem. Imagine that you're sitting at your breakfast table, with the toxin in front of you and the billion dollars already in the bank account.</a:t>
            </a:r>
            <a:br>
              <a:rPr lang="en"/>
            </a:br>
            <a:br>
              <a:rPr lang="en"/>
            </a:br>
            <a:r>
              <a:rPr lang="en"/>
              <a:t>Do you drink the toxin?</a:t>
            </a:r>
            <a:br>
              <a:rPr lang="en"/>
            </a:br>
            <a:br>
              <a:rPr lang="en"/>
            </a:br>
            <a:r>
              <a:rPr lang="en"/>
              <a:t>The logical decision theorist says yes: because the logical decision theorist says, "ah, I see, this is a surprisingly good universe, and my decision controls *whether or not this universe is consistent.* In order to keep it consistent, I had better drink the toxin."</a:t>
            </a:r>
            <a:br>
              <a:rPr lang="en"/>
            </a:br>
            <a:br>
              <a:rPr lang="en"/>
            </a:br>
            <a:r>
              <a:rPr lang="en"/>
              <a:t>The causal decision theorist says "Hey wait a second, that's ridiculous. You can't make a universe inconsistent! I'm already here!" and then they don't drink the toxin.</a:t>
            </a:r>
            <a:br>
              <a:rPr lang="en"/>
            </a:br>
            <a:br>
              <a:rPr lang="en"/>
            </a:br>
            <a:r>
              <a:rPr lang="en"/>
              <a:t>Thereby ensuring that the situation *is* inconsistent, and will never come into existence: causal decision theorists *logically cannot* enter such situations, because their decision theory makes those situations logically impossible.</a:t>
            </a:r>
            <a:br>
              <a:rPr lang="en"/>
            </a:br>
            <a:br>
              <a:rPr lang="en"/>
            </a:br>
            <a:r>
              <a:rPr lang="en"/>
              <a:t>Or, here's another way to see it: hypotheticals are actual things in *other* people's heads when they reason about you. And other people reasoning about you are reasoning about hypothetical versions of you that are as close to the actual version of you as they can get.</a:t>
            </a:r>
            <a:br>
              <a:rPr lang="en"/>
            </a:br>
            <a:br>
              <a:rPr lang="en"/>
            </a:br>
            <a:r>
              <a:rPr lang="en"/>
              <a:t>Hypothetical versions of you in *other* people's heads can *physically* control what happens---e.g., a hypothetical version of you in the predictor's head in the Newcomb problem actually controls whether there is money in the box. But, assuming you can't break the link between their reasoning about what you do and what you actually do, the only way to have the *hypothetical* version of you act as if they can choose which world is logically consistent (which they can) is to *actually* act as if you can choose which world is logically consistent.</a:t>
            </a:r>
            <a:br>
              <a:rPr lang="en"/>
            </a:br>
            <a:br>
              <a:rPr lang="en"/>
            </a:br>
            <a:r>
              <a:rPr lang="en"/>
              <a:t>And, in fact, the toxin problem is the strange case where *you're* the one reasoning about what you're going to do, and the eccentric billionaire is just looking at that. If you want to be able to find yourself at the breakfast table in front of the toxin with a billion dollars in your account, then you need to be the sort of person who, in that situation, says "wow this world is great I'd better not make it logically inconsistent" and then attempts to drink the toxin.</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4" name="Shape 1394"/>
        <p:cNvGrpSpPr/>
        <p:nvPr/>
      </p:nvGrpSpPr>
      <p:grpSpPr>
        <a:xfrm>
          <a:off x="0" y="0"/>
          <a:ext cx="0" cy="0"/>
          <a:chOff x="0" y="0"/>
          <a:chExt cx="0" cy="0"/>
        </a:xfrm>
      </p:grpSpPr>
      <p:sp>
        <p:nvSpPr>
          <p:cNvPr id="1395" name="Shape 139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96" name="Shape 13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Few. Ok. Let's leave the rabbit hole.</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2" name="Shape 1402"/>
        <p:cNvGrpSpPr/>
        <p:nvPr/>
      </p:nvGrpSpPr>
      <p:grpSpPr>
        <a:xfrm>
          <a:off x="0" y="0"/>
          <a:ext cx="0" cy="0"/>
          <a:chOff x="0" y="0"/>
          <a:chExt cx="0" cy="0"/>
        </a:xfrm>
      </p:grpSpPr>
      <p:sp>
        <p:nvSpPr>
          <p:cNvPr id="1403" name="Shape 140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04" name="Shape 14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Let's take a step back: we need some way of reasoning formally about *logical* causation.</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9" name="Shape 1409"/>
        <p:cNvGrpSpPr/>
        <p:nvPr/>
      </p:nvGrpSpPr>
      <p:grpSpPr>
        <a:xfrm>
          <a:off x="0" y="0"/>
          <a:ext cx="0" cy="0"/>
          <a:chOff x="0" y="0"/>
          <a:chExt cx="0" cy="0"/>
        </a:xfrm>
      </p:grpSpPr>
      <p:sp>
        <p:nvSpPr>
          <p:cNvPr id="1410" name="Shape 141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11" name="Shape 141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Our ulitmate goal here is to design an algorithm that takes a description of an agent *embedded inside* an environment, and figures out how to make a good decision.</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7" name="Shape 1417"/>
        <p:cNvGrpSpPr/>
        <p:nvPr/>
      </p:nvGrpSpPr>
      <p:grpSpPr>
        <a:xfrm>
          <a:off x="0" y="0"/>
          <a:ext cx="0" cy="0"/>
          <a:chOff x="0" y="0"/>
          <a:chExt cx="0" cy="0"/>
        </a:xfrm>
      </p:grpSpPr>
      <p:sp>
        <p:nvSpPr>
          <p:cNvPr id="1418" name="Shape 141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19" name="Shape 141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It looks like this requires a better understanding of what would happen if an algorithm does something it doesn't.</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1" name="Shape 1441"/>
        <p:cNvGrpSpPr/>
        <p:nvPr/>
      </p:nvGrpSpPr>
      <p:grpSpPr>
        <a:xfrm>
          <a:off x="0" y="0"/>
          <a:ext cx="0" cy="0"/>
          <a:chOff x="0" y="0"/>
          <a:chExt cx="0" cy="0"/>
        </a:xfrm>
      </p:grpSpPr>
      <p:sp>
        <p:nvSpPr>
          <p:cNvPr id="1442" name="Shape 144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43" name="Shape 144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And, hearkening back to Ramsey, this cashes out to a hard question: given an algorithm, what does it logically control? When cutting a counterfactual, which logical relationships do we want to respect, and how do we do that?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6" name="Shape 10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Now, most modern models of artificial reasoners use these agent/environment separated models, where the decision problem comes nicely factored into agent and environment.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6" name="Shape 1456"/>
        <p:cNvGrpSpPr/>
        <p:nvPr/>
      </p:nvGrpSpPr>
      <p:grpSpPr>
        <a:xfrm>
          <a:off x="0" y="0"/>
          <a:ext cx="0" cy="0"/>
          <a:chOff x="0" y="0"/>
          <a:chExt cx="0" cy="0"/>
        </a:xfrm>
      </p:grpSpPr>
      <p:sp>
        <p:nvSpPr>
          <p:cNvPr id="1457" name="Shape 145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58" name="Shape 14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Preferences alone are not enough to determine the behavior of an agent. In order to build artificially intelligent systems that actually behave well, we also need to enure that the machine reasons about what "would happen" in various cases in a good way.</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3" name="Shape 1463"/>
        <p:cNvGrpSpPr/>
        <p:nvPr/>
      </p:nvGrpSpPr>
      <p:grpSpPr>
        <a:xfrm>
          <a:off x="0" y="0"/>
          <a:ext cx="0" cy="0"/>
          <a:chOff x="0" y="0"/>
          <a:chExt cx="0" cy="0"/>
        </a:xfrm>
      </p:grpSpPr>
      <p:sp>
        <p:nvSpPr>
          <p:cNvPr id="1464" name="Shape 146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65" name="Shape 14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Which means that we really need to answer this question: what is a what if?</a:t>
            </a:r>
            <a:br>
              <a:rPr lang="en"/>
            </a:br>
            <a:br>
              <a:rPr lang="en"/>
            </a:br>
            <a:r>
              <a:rPr lang="en"/>
              <a:t>That's all, thanks.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8" name="Shape 14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In these scenarios, asking what "would happen" is, in general, a well-defined question. We can consider plugging various actions into the agent's action slot and turning the crank on the environment in order to generate an outcome. Then we can rank outcomes according to some utility function, and this gives us a nice well-defined notion of which action is "best" with respect to some set of preferences.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55" name="Shape 1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But in reality, decision problems don't come to us nicely packaged into an agent and an environment. In reality, the agent is inside the environment, running on the environment as a subprocess.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p:nvPr/>
        </p:nvSpPr>
        <p:spPr>
          <a:xfrm>
            <a:off x="0" y="0"/>
            <a:ext cx="9144000" cy="3518399"/>
          </a:xfrm>
          <a:prstGeom prst="rect">
            <a:avLst/>
          </a:prstGeom>
          <a:solidFill>
            <a:schemeClr val="dk2"/>
          </a:solidFill>
          <a:ln>
            <a:noFill/>
          </a:ln>
        </p:spPr>
        <p:txBody>
          <a:bodyPr anchorCtr="0" anchor="ctr" bIns="45700" lIns="91425" rIns="91425" tIns="45700">
            <a:noAutofit/>
          </a:bodyPr>
          <a:lstStyle/>
          <a:p>
            <a:pPr>
              <a:spcBef>
                <a:spcPts val="0"/>
              </a:spcBef>
              <a:buNone/>
            </a:pPr>
            <a:r>
              <a:t/>
            </a:r>
            <a:endParaRPr/>
          </a:p>
        </p:txBody>
      </p:sp>
      <p:cxnSp>
        <p:nvCxnSpPr>
          <p:cNvPr id="10" name="Shape 10"/>
          <p:cNvCxnSpPr/>
          <p:nvPr/>
        </p:nvCxnSpPr>
        <p:spPr>
          <a:xfrm>
            <a:off x="0" y="3496604"/>
            <a:ext cx="9144000" cy="0"/>
          </a:xfrm>
          <a:prstGeom prst="straightConnector1">
            <a:avLst/>
          </a:prstGeom>
          <a:noFill/>
          <a:ln cap="flat" w="57150">
            <a:solidFill>
              <a:srgbClr val="000000">
                <a:alpha val="14901"/>
              </a:srgbClr>
            </a:solidFill>
            <a:prstDash val="solid"/>
            <a:round/>
            <a:headEnd len="med" w="med" type="none"/>
            <a:tailEnd len="med" w="med" type="none"/>
          </a:ln>
        </p:spPr>
      </p:cxnSp>
      <p:sp>
        <p:nvSpPr>
          <p:cNvPr id="11" name="Shape 11"/>
          <p:cNvSpPr txBox="1"/>
          <p:nvPr>
            <p:ph type="ctrTitle"/>
          </p:nvPr>
        </p:nvSpPr>
        <p:spPr>
          <a:xfrm>
            <a:off x="685800" y="1867781"/>
            <a:ext cx="7772400" cy="1648800"/>
          </a:xfrm>
          <a:prstGeom prst="rect">
            <a:avLst/>
          </a:prstGeom>
        </p:spPr>
        <p:txBody>
          <a:bodyPr anchorCtr="0" anchor="b" bIns="91425" lIns="91425" rIns="91425" tIns="91425"/>
          <a:lstStyle>
            <a:lvl1pPr>
              <a:spcBef>
                <a:spcPts val="0"/>
              </a:spcBef>
              <a:buSzPct val="100000"/>
              <a:defRPr sz="7200"/>
            </a:lvl1pPr>
            <a:lvl2pPr>
              <a:spcBef>
                <a:spcPts val="0"/>
              </a:spcBef>
              <a:buSzPct val="100000"/>
              <a:defRPr sz="7200"/>
            </a:lvl2pPr>
            <a:lvl3pPr>
              <a:spcBef>
                <a:spcPts val="0"/>
              </a:spcBef>
              <a:buSzPct val="100000"/>
              <a:defRPr sz="7200"/>
            </a:lvl3pPr>
            <a:lvl4pPr>
              <a:spcBef>
                <a:spcPts val="0"/>
              </a:spcBef>
              <a:buSzPct val="100000"/>
              <a:defRPr sz="7200"/>
            </a:lvl4pPr>
            <a:lvl5pPr>
              <a:spcBef>
                <a:spcPts val="0"/>
              </a:spcBef>
              <a:buSzPct val="100000"/>
              <a:defRPr sz="7200"/>
            </a:lvl5pPr>
            <a:lvl6pPr>
              <a:spcBef>
                <a:spcPts val="0"/>
              </a:spcBef>
              <a:buSzPct val="100000"/>
              <a:defRPr sz="7200"/>
            </a:lvl6pPr>
            <a:lvl7pPr>
              <a:spcBef>
                <a:spcPts val="0"/>
              </a:spcBef>
              <a:buSzPct val="100000"/>
              <a:defRPr sz="7200"/>
            </a:lvl7pPr>
            <a:lvl8pPr>
              <a:spcBef>
                <a:spcPts val="0"/>
              </a:spcBef>
              <a:buSzPct val="100000"/>
              <a:defRPr sz="7200"/>
            </a:lvl8pPr>
            <a:lvl9pPr>
              <a:spcBef>
                <a:spcPts val="0"/>
              </a:spcBef>
              <a:buSzPct val="100000"/>
              <a:defRPr sz="7200"/>
            </a:lvl9pPr>
          </a:lstStyle>
          <a:p/>
        </p:txBody>
      </p:sp>
      <p:sp>
        <p:nvSpPr>
          <p:cNvPr id="12" name="Shape 12"/>
          <p:cNvSpPr txBox="1"/>
          <p:nvPr>
            <p:ph idx="1" type="subTitle"/>
          </p:nvPr>
        </p:nvSpPr>
        <p:spPr>
          <a:xfrm>
            <a:off x="685800" y="3627026"/>
            <a:ext cx="7772400" cy="774300"/>
          </a:xfrm>
          <a:prstGeom prst="rect">
            <a:avLst/>
          </a:prstGeom>
        </p:spPr>
        <p:txBody>
          <a:bodyPr anchorCtr="0" anchor="t" bIns="91425" lIns="91425" rIns="91425" tIns="91425"/>
          <a:lstStyle>
            <a:lvl1pPr>
              <a:spcBef>
                <a:spcPts val="0"/>
              </a:spcBef>
              <a:buClr>
                <a:schemeClr val="dk2"/>
              </a:buClr>
              <a:buNone/>
              <a:defRPr>
                <a:solidFill>
                  <a:schemeClr val="dk2"/>
                </a:solidFill>
              </a:defRPr>
            </a:lvl1pPr>
            <a:lvl2pPr>
              <a:spcBef>
                <a:spcPts val="0"/>
              </a:spcBef>
              <a:buClr>
                <a:schemeClr val="dk2"/>
              </a:buClr>
              <a:buSzPct val="100000"/>
              <a:buNone/>
              <a:defRPr sz="3000">
                <a:solidFill>
                  <a:schemeClr val="dk2"/>
                </a:solidFill>
              </a:defRPr>
            </a:lvl2pPr>
            <a:lvl3pPr>
              <a:spcBef>
                <a:spcPts val="0"/>
              </a:spcBef>
              <a:buClr>
                <a:schemeClr val="dk2"/>
              </a:buClr>
              <a:buSzPct val="100000"/>
              <a:buNone/>
              <a:defRPr sz="3000">
                <a:solidFill>
                  <a:schemeClr val="dk2"/>
                </a:solidFill>
              </a:defRPr>
            </a:lvl3pPr>
            <a:lvl4pPr>
              <a:spcBef>
                <a:spcPts val="0"/>
              </a:spcBef>
              <a:buClr>
                <a:schemeClr val="dk2"/>
              </a:buClr>
              <a:buSzPct val="100000"/>
              <a:buNone/>
              <a:defRPr sz="3000">
                <a:solidFill>
                  <a:schemeClr val="dk2"/>
                </a:solidFill>
              </a:defRPr>
            </a:lvl4pPr>
            <a:lvl5pPr>
              <a:spcBef>
                <a:spcPts val="0"/>
              </a:spcBef>
              <a:buClr>
                <a:schemeClr val="dk2"/>
              </a:buClr>
              <a:buSzPct val="100000"/>
              <a:buNone/>
              <a:defRPr sz="3000">
                <a:solidFill>
                  <a:schemeClr val="dk2"/>
                </a:solidFill>
              </a:defRPr>
            </a:lvl5pPr>
            <a:lvl6pPr>
              <a:spcBef>
                <a:spcPts val="0"/>
              </a:spcBef>
              <a:buClr>
                <a:schemeClr val="dk2"/>
              </a:buClr>
              <a:buSzPct val="100000"/>
              <a:buNone/>
              <a:defRPr sz="3000">
                <a:solidFill>
                  <a:schemeClr val="dk2"/>
                </a:solidFill>
              </a:defRPr>
            </a:lvl6pPr>
            <a:lvl7pPr>
              <a:spcBef>
                <a:spcPts val="0"/>
              </a:spcBef>
              <a:buClr>
                <a:schemeClr val="dk2"/>
              </a:buClr>
              <a:buSzPct val="100000"/>
              <a:buNone/>
              <a:defRPr sz="3000">
                <a:solidFill>
                  <a:schemeClr val="dk2"/>
                </a:solidFill>
              </a:defRPr>
            </a:lvl7pPr>
            <a:lvl8pPr>
              <a:spcBef>
                <a:spcPts val="0"/>
              </a:spcBef>
              <a:buClr>
                <a:schemeClr val="dk2"/>
              </a:buClr>
              <a:buSzPct val="100000"/>
              <a:buNone/>
              <a:defRPr sz="3000">
                <a:solidFill>
                  <a:schemeClr val="dk2"/>
                </a:solidFill>
              </a:defRPr>
            </a:lvl8pPr>
            <a:lvl9pPr>
              <a:spcBef>
                <a:spcPts val="0"/>
              </a:spcBef>
              <a:buClr>
                <a:schemeClr val="dk2"/>
              </a:buClr>
              <a:buSzPct val="100000"/>
              <a:buNone/>
              <a:defRPr sz="3000">
                <a:solidFill>
                  <a:schemeClr val="dk2"/>
                </a:solidFill>
              </a:defRPr>
            </a:lvl9pPr>
          </a:lstStyle>
          <a:p/>
        </p:txBody>
      </p:sp>
      <p:sp>
        <p:nvSpPr>
          <p:cNvPr id="13" name="Shape 13"/>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4" name="Shape 14"/>
        <p:cNvGrpSpPr/>
        <p:nvPr/>
      </p:nvGrpSpPr>
      <p:grpSpPr>
        <a:xfrm>
          <a:off x="0" y="0"/>
          <a:ext cx="0" cy="0"/>
          <a:chOff x="0" y="0"/>
          <a:chExt cx="0" cy="0"/>
        </a:xfrm>
      </p:grpSpPr>
      <p:sp>
        <p:nvSpPr>
          <p:cNvPr id="15" name="Shape 15"/>
          <p:cNvSpPr/>
          <p:nvPr/>
        </p:nvSpPr>
        <p:spPr>
          <a:xfrm>
            <a:off x="0" y="0"/>
            <a:ext cx="9144000" cy="1149900"/>
          </a:xfrm>
          <a:prstGeom prst="rect">
            <a:avLst/>
          </a:prstGeom>
          <a:solidFill>
            <a:srgbClr val="2388DB"/>
          </a:solidFill>
          <a:ln>
            <a:noFill/>
          </a:ln>
        </p:spPr>
        <p:txBody>
          <a:bodyPr anchorCtr="0" anchor="ctr" bIns="45700" lIns="91425" rIns="91425" tIns="45700">
            <a:noAutofit/>
          </a:bodyPr>
          <a:lstStyle/>
          <a:p>
            <a:pPr>
              <a:spcBef>
                <a:spcPts val="0"/>
              </a:spcBef>
              <a:buNone/>
            </a:pPr>
            <a:r>
              <a:t/>
            </a:r>
            <a:endParaRPr/>
          </a:p>
        </p:txBody>
      </p:sp>
      <p:cxnSp>
        <p:nvCxnSpPr>
          <p:cNvPr id="16" name="Shape 16"/>
          <p:cNvCxnSpPr/>
          <p:nvPr/>
        </p:nvCxnSpPr>
        <p:spPr>
          <a:xfrm>
            <a:off x="0" y="1127875"/>
            <a:ext cx="9144000" cy="0"/>
          </a:xfrm>
          <a:prstGeom prst="straightConnector1">
            <a:avLst/>
          </a:prstGeom>
          <a:noFill/>
          <a:ln cap="flat" w="57150">
            <a:solidFill>
              <a:srgbClr val="000000">
                <a:alpha val="14901"/>
              </a:srgbClr>
            </a:solidFill>
            <a:prstDash val="solid"/>
            <a:round/>
            <a:headEnd len="med" w="med" type="none"/>
            <a:tailEnd len="med" w="med" type="none"/>
          </a:ln>
        </p:spPr>
      </p:cxnSp>
      <p:sp>
        <p:nvSpPr>
          <p:cNvPr id="17" name="Shape 17"/>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457200" y="1200150"/>
            <a:ext cx="82296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p:nvPr/>
        </p:nvSpPr>
        <p:spPr>
          <a:xfrm>
            <a:off x="0" y="0"/>
            <a:ext cx="9144000" cy="1149900"/>
          </a:xfrm>
          <a:prstGeom prst="rect">
            <a:avLst/>
          </a:prstGeom>
          <a:solidFill>
            <a:schemeClr val="dk2"/>
          </a:solidFill>
          <a:ln>
            <a:noFill/>
          </a:ln>
        </p:spPr>
        <p:txBody>
          <a:bodyPr anchorCtr="0" anchor="ctr" bIns="45700" lIns="91425" rIns="91425" tIns="45700">
            <a:noAutofit/>
          </a:bodyPr>
          <a:lstStyle/>
          <a:p>
            <a:pPr>
              <a:spcBef>
                <a:spcPts val="0"/>
              </a:spcBef>
              <a:buNone/>
            </a:pPr>
            <a:r>
              <a:t/>
            </a:r>
            <a:endParaRPr/>
          </a:p>
        </p:txBody>
      </p:sp>
      <p:cxnSp>
        <p:nvCxnSpPr>
          <p:cNvPr id="22" name="Shape 22"/>
          <p:cNvCxnSpPr/>
          <p:nvPr/>
        </p:nvCxnSpPr>
        <p:spPr>
          <a:xfrm>
            <a:off x="0" y="1127875"/>
            <a:ext cx="9144000" cy="0"/>
          </a:xfrm>
          <a:prstGeom prst="straightConnector1">
            <a:avLst/>
          </a:prstGeom>
          <a:noFill/>
          <a:ln cap="flat" w="57150">
            <a:solidFill>
              <a:srgbClr val="000000">
                <a:alpha val="14901"/>
              </a:srgbClr>
            </a:solidFill>
            <a:prstDash val="solid"/>
            <a:round/>
            <a:headEnd len="med" w="med" type="none"/>
            <a:tailEnd len="med" w="med" type="none"/>
          </a:ln>
        </p:spPr>
      </p:cxnSp>
      <p:sp>
        <p:nvSpPr>
          <p:cNvPr id="23" name="Shape 23"/>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4" name="Shape 24"/>
          <p:cNvSpPr txBox="1"/>
          <p:nvPr>
            <p:ph idx="1" type="body"/>
          </p:nvPr>
        </p:nvSpPr>
        <p:spPr>
          <a:xfrm>
            <a:off x="457200"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5" name="Shape 25"/>
          <p:cNvSpPr txBox="1"/>
          <p:nvPr>
            <p:ph idx="2" type="body"/>
          </p:nvPr>
        </p:nvSpPr>
        <p:spPr>
          <a:xfrm>
            <a:off x="4692273"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 name="Shape 26"/>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7" name="Shape 27"/>
        <p:cNvGrpSpPr/>
        <p:nvPr/>
      </p:nvGrpSpPr>
      <p:grpSpPr>
        <a:xfrm>
          <a:off x="0" y="0"/>
          <a:ext cx="0" cy="0"/>
          <a:chOff x="0" y="0"/>
          <a:chExt cx="0" cy="0"/>
        </a:xfrm>
      </p:grpSpPr>
      <p:sp>
        <p:nvSpPr>
          <p:cNvPr id="28" name="Shape 28"/>
          <p:cNvSpPr/>
          <p:nvPr/>
        </p:nvSpPr>
        <p:spPr>
          <a:xfrm>
            <a:off x="0" y="0"/>
            <a:ext cx="9144000" cy="1149900"/>
          </a:xfrm>
          <a:prstGeom prst="rect">
            <a:avLst/>
          </a:prstGeom>
          <a:solidFill>
            <a:srgbClr val="2388DB"/>
          </a:solidFill>
          <a:ln>
            <a:noFill/>
          </a:ln>
        </p:spPr>
        <p:txBody>
          <a:bodyPr anchorCtr="0" anchor="ctr" bIns="45700" lIns="91425" rIns="91425" tIns="45700">
            <a:noAutofit/>
          </a:bodyPr>
          <a:lstStyle/>
          <a:p>
            <a:pPr>
              <a:spcBef>
                <a:spcPts val="0"/>
              </a:spcBef>
              <a:buNone/>
            </a:pPr>
            <a:r>
              <a:t/>
            </a:r>
            <a:endParaRPr/>
          </a:p>
        </p:txBody>
      </p:sp>
      <p:cxnSp>
        <p:nvCxnSpPr>
          <p:cNvPr id="29" name="Shape 29"/>
          <p:cNvCxnSpPr/>
          <p:nvPr/>
        </p:nvCxnSpPr>
        <p:spPr>
          <a:xfrm>
            <a:off x="0" y="1127875"/>
            <a:ext cx="9144000" cy="0"/>
          </a:xfrm>
          <a:prstGeom prst="straightConnector1">
            <a:avLst/>
          </a:prstGeom>
          <a:noFill/>
          <a:ln cap="flat" w="57150">
            <a:solidFill>
              <a:srgbClr val="000000">
                <a:alpha val="14901"/>
              </a:srgbClr>
            </a:solidFill>
            <a:prstDash val="solid"/>
            <a:round/>
            <a:headEnd len="med" w="med" type="none"/>
            <a:tailEnd len="med" w="med" type="none"/>
          </a:ln>
        </p:spPr>
      </p:cxnSp>
      <p:sp>
        <p:nvSpPr>
          <p:cNvPr id="30" name="Shape 30"/>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1" name="Shape 31"/>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2" name="Shape 32"/>
        <p:cNvGrpSpPr/>
        <p:nvPr/>
      </p:nvGrpSpPr>
      <p:grpSpPr>
        <a:xfrm>
          <a:off x="0" y="0"/>
          <a:ext cx="0" cy="0"/>
          <a:chOff x="0" y="0"/>
          <a:chExt cx="0" cy="0"/>
        </a:xfrm>
      </p:grpSpPr>
      <p:sp>
        <p:nvSpPr>
          <p:cNvPr id="33" name="Shape 33"/>
          <p:cNvSpPr txBox="1"/>
          <p:nvPr>
            <p:ph idx="1" type="body"/>
          </p:nvPr>
        </p:nvSpPr>
        <p:spPr>
          <a:xfrm>
            <a:off x="457200" y="4406309"/>
            <a:ext cx="8229600" cy="519599"/>
          </a:xfrm>
          <a:prstGeom prst="rect">
            <a:avLst/>
          </a:prstGeom>
        </p:spPr>
        <p:txBody>
          <a:bodyPr anchorCtr="0" anchor="t" bIns="91425" lIns="91425" rIns="91425" tIns="91425"/>
          <a:lstStyle>
            <a:lvl1pPr>
              <a:spcBef>
                <a:spcPts val="0"/>
              </a:spcBef>
              <a:buClr>
                <a:schemeClr val="dk2"/>
              </a:buClr>
              <a:buSzPct val="100000"/>
              <a:buNone/>
              <a:defRPr sz="1800">
                <a:solidFill>
                  <a:schemeClr val="dk2"/>
                </a:solidFill>
              </a:defRPr>
            </a:lvl1pPr>
          </a:lstStyle>
          <a:p/>
        </p:txBody>
      </p:sp>
      <p:sp>
        <p:nvSpPr>
          <p:cNvPr id="34" name="Shape 34"/>
          <p:cNvSpPr/>
          <p:nvPr/>
        </p:nvSpPr>
        <p:spPr>
          <a:xfrm>
            <a:off x="4274" y="0"/>
            <a:ext cx="9144000" cy="4406399"/>
          </a:xfrm>
          <a:prstGeom prst="rect">
            <a:avLst/>
          </a:prstGeom>
          <a:solidFill>
            <a:srgbClr val="2388DB"/>
          </a:solidFill>
          <a:ln>
            <a:noFill/>
          </a:ln>
        </p:spPr>
        <p:txBody>
          <a:bodyPr anchorCtr="0" anchor="ctr" bIns="45700" lIns="91425" rIns="91425" tIns="45700">
            <a:noAutofit/>
          </a:bodyPr>
          <a:lstStyle/>
          <a:p>
            <a:pPr>
              <a:spcBef>
                <a:spcPts val="0"/>
              </a:spcBef>
              <a:buNone/>
            </a:pPr>
            <a:r>
              <a:t/>
            </a:r>
            <a:endParaRPr/>
          </a:p>
        </p:txBody>
      </p:sp>
      <p:cxnSp>
        <p:nvCxnSpPr>
          <p:cNvPr id="35" name="Shape 35"/>
          <p:cNvCxnSpPr/>
          <p:nvPr/>
        </p:nvCxnSpPr>
        <p:spPr>
          <a:xfrm>
            <a:off x="0" y="4384371"/>
            <a:ext cx="9144000" cy="0"/>
          </a:xfrm>
          <a:prstGeom prst="straightConnector1">
            <a:avLst/>
          </a:prstGeom>
          <a:noFill/>
          <a:ln cap="flat" w="57150">
            <a:solidFill>
              <a:srgbClr val="000000">
                <a:alpha val="14901"/>
              </a:srgbClr>
            </a:solidFill>
            <a:prstDash val="solid"/>
            <a:round/>
            <a:headEnd len="med" w="med" type="none"/>
            <a:tailEnd len="med" w="med" type="none"/>
          </a:ln>
        </p:spPr>
      </p:cxnSp>
      <p:sp>
        <p:nvSpPr>
          <p:cNvPr id="36" name="Shape 36"/>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dk2"/>
        </a:solidFill>
      </p:bgPr>
    </p:bg>
    <p:spTree>
      <p:nvGrpSpPr>
        <p:cNvPr id="37" name="Shape 37"/>
        <p:cNvGrpSpPr/>
        <p:nvPr/>
      </p:nvGrpSpPr>
      <p:grpSpPr>
        <a:xfrm>
          <a:off x="0" y="0"/>
          <a:ext cx="0" cy="0"/>
          <a:chOff x="0" y="0"/>
          <a:chExt cx="0" cy="0"/>
        </a:xfrm>
      </p:grpSpPr>
      <p:sp>
        <p:nvSpPr>
          <p:cNvPr id="38" name="Shape 38"/>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solidFill>
                  <a:schemeClr val="lt1"/>
                </a:solidFill>
              </a:defRPr>
            </a:lvl1p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400"/>
          </a:xfrm>
          <a:prstGeom prst="rect">
            <a:avLst/>
          </a:prstGeom>
          <a:noFill/>
          <a:ln>
            <a:noFill/>
          </a:ln>
        </p:spPr>
        <p:txBody>
          <a:bodyPr anchorCtr="0" anchor="b" bIns="91425" lIns="91425" rIns="91425" tIns="91425"/>
          <a:lstStyle>
            <a:lvl1pPr>
              <a:spcBef>
                <a:spcPts val="0"/>
              </a:spcBef>
              <a:buClr>
                <a:schemeClr val="lt1"/>
              </a:buClr>
              <a:buSzPct val="100000"/>
              <a:buNone/>
              <a:defRPr b="1" sz="3600">
                <a:solidFill>
                  <a:schemeClr val="lt1"/>
                </a:solidFill>
              </a:defRPr>
            </a:lvl1pPr>
            <a:lvl2pPr>
              <a:spcBef>
                <a:spcPts val="0"/>
              </a:spcBef>
              <a:buClr>
                <a:schemeClr val="lt1"/>
              </a:buClr>
              <a:buSzPct val="100000"/>
              <a:buNone/>
              <a:defRPr b="1" sz="3600">
                <a:solidFill>
                  <a:schemeClr val="lt1"/>
                </a:solidFill>
              </a:defRPr>
            </a:lvl2pPr>
            <a:lvl3pPr>
              <a:spcBef>
                <a:spcPts val="0"/>
              </a:spcBef>
              <a:buClr>
                <a:schemeClr val="lt1"/>
              </a:buClr>
              <a:buSzPct val="100000"/>
              <a:buNone/>
              <a:defRPr b="1" sz="3600">
                <a:solidFill>
                  <a:schemeClr val="lt1"/>
                </a:solidFill>
              </a:defRPr>
            </a:lvl3pPr>
            <a:lvl4pPr>
              <a:spcBef>
                <a:spcPts val="0"/>
              </a:spcBef>
              <a:buClr>
                <a:schemeClr val="lt1"/>
              </a:buClr>
              <a:buSzPct val="100000"/>
              <a:buNone/>
              <a:defRPr b="1" sz="3600">
                <a:solidFill>
                  <a:schemeClr val="lt1"/>
                </a:solidFill>
              </a:defRPr>
            </a:lvl4pPr>
            <a:lvl5pPr>
              <a:spcBef>
                <a:spcPts val="0"/>
              </a:spcBef>
              <a:buClr>
                <a:schemeClr val="lt1"/>
              </a:buClr>
              <a:buSzPct val="100000"/>
              <a:buNone/>
              <a:defRPr b="1" sz="3600">
                <a:solidFill>
                  <a:schemeClr val="lt1"/>
                </a:solidFill>
              </a:defRPr>
            </a:lvl5pPr>
            <a:lvl6pPr>
              <a:spcBef>
                <a:spcPts val="0"/>
              </a:spcBef>
              <a:buClr>
                <a:schemeClr val="lt1"/>
              </a:buClr>
              <a:buSzPct val="100000"/>
              <a:buNone/>
              <a:defRPr b="1" sz="3600">
                <a:solidFill>
                  <a:schemeClr val="lt1"/>
                </a:solidFill>
              </a:defRPr>
            </a:lvl6pPr>
            <a:lvl7pPr>
              <a:spcBef>
                <a:spcPts val="0"/>
              </a:spcBef>
              <a:buClr>
                <a:schemeClr val="lt1"/>
              </a:buClr>
              <a:buSzPct val="100000"/>
              <a:buNone/>
              <a:defRPr b="1" sz="3600">
                <a:solidFill>
                  <a:schemeClr val="lt1"/>
                </a:solidFill>
              </a:defRPr>
            </a:lvl7pPr>
            <a:lvl8pPr>
              <a:spcBef>
                <a:spcPts val="0"/>
              </a:spcBef>
              <a:buClr>
                <a:schemeClr val="lt1"/>
              </a:buClr>
              <a:buSzPct val="100000"/>
              <a:buNone/>
              <a:defRPr b="1" sz="3600">
                <a:solidFill>
                  <a:schemeClr val="lt1"/>
                </a:solidFill>
              </a:defRPr>
            </a:lvl8pPr>
            <a:lvl9pPr>
              <a:spcBef>
                <a:spcPts val="0"/>
              </a:spcBef>
              <a:buClr>
                <a:schemeClr val="lt1"/>
              </a:buClr>
              <a:buSzPct val="100000"/>
              <a:buNone/>
              <a:defRPr b="1" sz="3600">
                <a:solidFill>
                  <a:schemeClr val="lt1"/>
                </a:solidFill>
              </a:defRPr>
            </a:lvl9pPr>
          </a:lstStyle>
          <a:p/>
        </p:txBody>
      </p:sp>
      <p:sp>
        <p:nvSpPr>
          <p:cNvPr id="6" name="Shape 6"/>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
        <p:nvSpPr>
          <p:cNvPr id="7" name="Shape 7"/>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lvl1pPr algn="r">
              <a:spcBef>
                <a:spcPts val="0"/>
              </a:spcBef>
              <a:buNone/>
              <a:defRPr sz="1300">
                <a:solidFill>
                  <a:schemeClr val="dk2"/>
                </a:solidFill>
              </a:defRPr>
            </a:lvl1pPr>
          </a:lstStyle>
          <a:p>
            <a:pPr>
              <a:spcBef>
                <a:spcPts val="0"/>
              </a:spcBef>
              <a:buNone/>
            </a:pPr>
            <a:fld id="{00000000-1234-1234-1234-123412341234}" type="slidenum">
              <a:rPr lang="en"/>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 Id="rId3" Type="http://schemas.openxmlformats.org/officeDocument/2006/relationships/image" Target="../media/image0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 Id="rId3" Type="http://schemas.openxmlformats.org/officeDocument/2006/relationships/image" Target="../media/image03.jp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 Id="rId3" Type="http://schemas.openxmlformats.org/officeDocument/2006/relationships/image" Target="../media/image00.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 Id="rId3" Type="http://schemas.openxmlformats.org/officeDocument/2006/relationships/image" Target="../media/image0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 Id="rId3" Type="http://schemas.openxmlformats.org/officeDocument/2006/relationships/image" Target="../media/image01.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 Id="rId3" Type="http://schemas.openxmlformats.org/officeDocument/2006/relationships/image" Target="../media/image00.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2"/>
        </a:solidFill>
      </p:bgPr>
    </p:bg>
    <p:spTree>
      <p:nvGrpSpPr>
        <p:cNvPr id="39" name="Shape 39"/>
        <p:cNvGrpSpPr/>
        <p:nvPr/>
      </p:nvGrpSpPr>
      <p:grpSpPr>
        <a:xfrm>
          <a:off x="0" y="0"/>
          <a:ext cx="0" cy="0"/>
          <a:chOff x="0" y="0"/>
          <a:chExt cx="0" cy="0"/>
        </a:xfrm>
      </p:grpSpPr>
      <p:sp>
        <p:nvSpPr>
          <p:cNvPr id="40" name="Shape 40"/>
          <p:cNvSpPr txBox="1"/>
          <p:nvPr>
            <p:ph type="ctrTitle"/>
          </p:nvPr>
        </p:nvSpPr>
        <p:spPr>
          <a:xfrm>
            <a:off x="432900" y="1527224"/>
            <a:ext cx="8278199" cy="1146299"/>
          </a:xfrm>
          <a:prstGeom prst="rect">
            <a:avLst/>
          </a:prstGeom>
          <a:noFill/>
          <a:ln>
            <a:noFill/>
          </a:ln>
        </p:spPr>
        <p:txBody>
          <a:bodyPr anchorCtr="0" anchor="ctr" bIns="91425" lIns="91425" rIns="91425" tIns="91425">
            <a:noAutofit/>
          </a:bodyPr>
          <a:lstStyle/>
          <a:p>
            <a:pPr lvl="0" rtl="0" algn="ctr">
              <a:spcBef>
                <a:spcPts val="0"/>
              </a:spcBef>
              <a:buNone/>
            </a:pPr>
            <a:r>
              <a:rPr lang="en" sz="6000"/>
              <a:t>What is a what if?</a:t>
            </a:r>
          </a:p>
        </p:txBody>
      </p:sp>
      <p:sp>
        <p:nvSpPr>
          <p:cNvPr id="41" name="Shape 41"/>
          <p:cNvSpPr txBox="1"/>
          <p:nvPr>
            <p:ph idx="2" type="ctrTitle"/>
          </p:nvPr>
        </p:nvSpPr>
        <p:spPr>
          <a:xfrm>
            <a:off x="2854800" y="2673518"/>
            <a:ext cx="3434399" cy="504299"/>
          </a:xfrm>
          <a:prstGeom prst="rect">
            <a:avLst/>
          </a:prstGeom>
          <a:noFill/>
          <a:ln>
            <a:noFill/>
          </a:ln>
        </p:spPr>
        <p:txBody>
          <a:bodyPr anchorCtr="0" anchor="ctr" bIns="91425" lIns="91425" rIns="91425" tIns="91425">
            <a:noAutofit/>
          </a:bodyPr>
          <a:lstStyle/>
          <a:p>
            <a:pPr lvl="0" rtl="0" algn="ctr">
              <a:spcBef>
                <a:spcPts val="0"/>
              </a:spcBef>
              <a:buNone/>
            </a:pPr>
            <a:r>
              <a:rPr lang="en" sz="2400">
                <a:solidFill>
                  <a:schemeClr val="lt2"/>
                </a:solidFill>
              </a:rPr>
              <a:t>Nate Soares</a:t>
            </a:r>
          </a:p>
        </p:txBody>
      </p:sp>
      <p:sp>
        <p:nvSpPr>
          <p:cNvPr id="42" name="Shape 42"/>
          <p:cNvSpPr/>
          <p:nvPr/>
        </p:nvSpPr>
        <p:spPr>
          <a:xfrm>
            <a:off x="146400" y="0"/>
            <a:ext cx="146399" cy="51434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43" name="Shape 43"/>
          <p:cNvSpPr/>
          <p:nvPr/>
        </p:nvSpPr>
        <p:spPr>
          <a:xfrm>
            <a:off x="0" y="79"/>
            <a:ext cx="146399" cy="51434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56" name="Shape 156"/>
        <p:cNvGrpSpPr/>
        <p:nvPr/>
      </p:nvGrpSpPr>
      <p:grpSpPr>
        <a:xfrm>
          <a:off x="0" y="0"/>
          <a:ext cx="0" cy="0"/>
          <a:chOff x="0" y="0"/>
          <a:chExt cx="0" cy="0"/>
        </a:xfrm>
      </p:grpSpPr>
      <p:sp>
        <p:nvSpPr>
          <p:cNvPr id="157" name="Shape 157"/>
          <p:cNvSpPr/>
          <p:nvPr/>
        </p:nvSpPr>
        <p:spPr>
          <a:xfrm>
            <a:off x="590262" y="1282350"/>
            <a:ext cx="1753199" cy="2578800"/>
          </a:xfrm>
          <a:prstGeom prst="roundRect">
            <a:avLst>
              <a:gd fmla="val 16667" name="adj"/>
            </a:avLst>
          </a:prstGeom>
          <a:solidFill>
            <a:schemeClr val="accent1"/>
          </a:solidFill>
          <a:ln cap="flat" w="3810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6000"/>
              <a:t>?</a:t>
            </a:r>
          </a:p>
        </p:txBody>
      </p:sp>
      <p:sp>
        <p:nvSpPr>
          <p:cNvPr id="158" name="Shape 158"/>
          <p:cNvSpPr/>
          <p:nvPr/>
        </p:nvSpPr>
        <p:spPr>
          <a:xfrm>
            <a:off x="1286365" y="2904503"/>
            <a:ext cx="859199" cy="759300"/>
          </a:xfrm>
          <a:prstGeom prst="roundRect">
            <a:avLst>
              <a:gd fmla="val 16667" name="adj"/>
            </a:avLst>
          </a:prstGeom>
          <a:solidFill>
            <a:schemeClr val="dk2"/>
          </a:solidFill>
          <a:ln cap="flat" w="19050">
            <a:solidFill>
              <a:srgbClr val="000000"/>
            </a:solidFill>
            <a:prstDash val="dash"/>
            <a:round/>
            <a:headEnd len="med" w="med" type="none"/>
            <a:tailEnd len="med" w="med" type="none"/>
          </a:ln>
        </p:spPr>
        <p:txBody>
          <a:bodyPr anchorCtr="0" anchor="ctr" bIns="91425" lIns="91425" rIns="91425" tIns="91425">
            <a:noAutofit/>
          </a:bodyPr>
          <a:lstStyle/>
          <a:p>
            <a:pPr lvl="0" rtl="0" algn="ctr">
              <a:spcBef>
                <a:spcPts val="0"/>
              </a:spcBef>
              <a:buNone/>
            </a:pPr>
            <a:r>
              <a:rPr lang="en" sz="4800">
                <a:solidFill>
                  <a:srgbClr val="FFFFFF"/>
                </a:solidFill>
              </a:rPr>
              <a:t>U</a:t>
            </a:r>
          </a:p>
        </p:txBody>
      </p:sp>
      <p:sp>
        <p:nvSpPr>
          <p:cNvPr id="159" name="Shape 159"/>
          <p:cNvSpPr/>
          <p:nvPr/>
        </p:nvSpPr>
        <p:spPr>
          <a:xfrm>
            <a:off x="2660346" y="1282350"/>
            <a:ext cx="1753199" cy="2578800"/>
          </a:xfrm>
          <a:prstGeom prst="roundRect">
            <a:avLst>
              <a:gd fmla="val 16667" name="adj"/>
            </a:avLst>
          </a:prstGeom>
          <a:solidFill>
            <a:schemeClr val="accent1"/>
          </a:solidFill>
          <a:ln cap="flat" w="3810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6000"/>
              <a:t>?</a:t>
            </a:r>
          </a:p>
        </p:txBody>
      </p:sp>
      <p:sp>
        <p:nvSpPr>
          <p:cNvPr id="160" name="Shape 160"/>
          <p:cNvSpPr/>
          <p:nvPr/>
        </p:nvSpPr>
        <p:spPr>
          <a:xfrm>
            <a:off x="4730446" y="1282358"/>
            <a:ext cx="1753199" cy="2578800"/>
          </a:xfrm>
          <a:prstGeom prst="roundRect">
            <a:avLst>
              <a:gd fmla="val 16667" name="adj"/>
            </a:avLst>
          </a:prstGeom>
          <a:solidFill>
            <a:schemeClr val="accent1"/>
          </a:solidFill>
          <a:ln cap="flat" w="3810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6000"/>
              <a:t>?</a:t>
            </a:r>
          </a:p>
        </p:txBody>
      </p:sp>
      <p:sp>
        <p:nvSpPr>
          <p:cNvPr id="161" name="Shape 161"/>
          <p:cNvSpPr/>
          <p:nvPr/>
        </p:nvSpPr>
        <p:spPr>
          <a:xfrm>
            <a:off x="5426548" y="2904510"/>
            <a:ext cx="859199" cy="759300"/>
          </a:xfrm>
          <a:prstGeom prst="roundRect">
            <a:avLst>
              <a:gd fmla="val 16667" name="adj"/>
            </a:avLst>
          </a:prstGeom>
          <a:solidFill>
            <a:schemeClr val="dk2"/>
          </a:solidFill>
          <a:ln cap="flat" w="19050">
            <a:solidFill>
              <a:srgbClr val="000000"/>
            </a:solidFill>
            <a:prstDash val="dash"/>
            <a:round/>
            <a:headEnd len="med" w="med" type="none"/>
            <a:tailEnd len="med" w="med" type="none"/>
          </a:ln>
        </p:spPr>
        <p:txBody>
          <a:bodyPr anchorCtr="0" anchor="ctr" bIns="91425" lIns="91425" rIns="91425" tIns="91425">
            <a:noAutofit/>
          </a:bodyPr>
          <a:lstStyle/>
          <a:p>
            <a:pPr lvl="0" rtl="0" algn="ctr">
              <a:spcBef>
                <a:spcPts val="0"/>
              </a:spcBef>
              <a:buNone/>
            </a:pPr>
            <a:r>
              <a:rPr lang="en" sz="4800">
                <a:solidFill>
                  <a:srgbClr val="FFFFFF"/>
                </a:solidFill>
              </a:rPr>
              <a:t>D</a:t>
            </a:r>
          </a:p>
        </p:txBody>
      </p:sp>
      <p:sp>
        <p:nvSpPr>
          <p:cNvPr id="162" name="Shape 162"/>
          <p:cNvSpPr/>
          <p:nvPr/>
        </p:nvSpPr>
        <p:spPr>
          <a:xfrm>
            <a:off x="6800530" y="1282358"/>
            <a:ext cx="1753199" cy="2578800"/>
          </a:xfrm>
          <a:prstGeom prst="roundRect">
            <a:avLst>
              <a:gd fmla="val 16667" name="adj"/>
            </a:avLst>
          </a:prstGeom>
          <a:solidFill>
            <a:schemeClr val="accent1"/>
          </a:solidFill>
          <a:ln cap="flat" w="3810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6000"/>
              <a:t>?</a:t>
            </a:r>
          </a:p>
        </p:txBody>
      </p:sp>
      <p:sp>
        <p:nvSpPr>
          <p:cNvPr id="163" name="Shape 163"/>
          <p:cNvSpPr/>
          <p:nvPr/>
        </p:nvSpPr>
        <p:spPr>
          <a:xfrm>
            <a:off x="7496633" y="2904510"/>
            <a:ext cx="859199" cy="759300"/>
          </a:xfrm>
          <a:prstGeom prst="roundRect">
            <a:avLst>
              <a:gd fmla="val 16667" name="adj"/>
            </a:avLst>
          </a:prstGeom>
          <a:solidFill>
            <a:schemeClr val="dk2"/>
          </a:solidFill>
          <a:ln cap="flat" w="19050">
            <a:solidFill>
              <a:srgbClr val="000000"/>
            </a:solidFill>
            <a:prstDash val="dash"/>
            <a:round/>
            <a:headEnd len="med" w="med" type="none"/>
            <a:tailEnd len="med" w="med" type="none"/>
          </a:ln>
        </p:spPr>
        <p:txBody>
          <a:bodyPr anchorCtr="0" anchor="ctr" bIns="91425" lIns="91425" rIns="91425" tIns="91425">
            <a:noAutofit/>
          </a:bodyPr>
          <a:lstStyle/>
          <a:p>
            <a:pPr lvl="0" rtl="0" algn="ctr">
              <a:spcBef>
                <a:spcPts val="0"/>
              </a:spcBef>
              <a:buNone/>
            </a:pPr>
            <a:r>
              <a:rPr lang="en" sz="4800">
                <a:solidFill>
                  <a:srgbClr val="FFFFFF"/>
                </a:solidFill>
              </a:rPr>
              <a:t>L</a:t>
            </a:r>
          </a:p>
        </p:txBody>
      </p:sp>
      <p:sp>
        <p:nvSpPr>
          <p:cNvPr id="164" name="Shape 164"/>
          <p:cNvSpPr/>
          <p:nvPr/>
        </p:nvSpPr>
        <p:spPr>
          <a:xfrm>
            <a:off x="3356449" y="2904503"/>
            <a:ext cx="859199" cy="759300"/>
          </a:xfrm>
          <a:prstGeom prst="roundRect">
            <a:avLst>
              <a:gd fmla="val 16667" name="adj"/>
            </a:avLst>
          </a:prstGeom>
          <a:solidFill>
            <a:schemeClr val="dk2"/>
          </a:solidFill>
          <a:ln cap="flat" w="19050">
            <a:solidFill>
              <a:srgbClr val="000000"/>
            </a:solidFill>
            <a:prstDash val="dash"/>
            <a:round/>
            <a:headEnd len="med" w="med" type="none"/>
            <a:tailEnd len="med" w="med" type="none"/>
          </a:ln>
        </p:spPr>
        <p:txBody>
          <a:bodyPr anchorCtr="0" anchor="ctr" bIns="91425" lIns="91425" rIns="91425" tIns="91425">
            <a:noAutofit/>
          </a:bodyPr>
          <a:lstStyle/>
          <a:p>
            <a:pPr lvl="0" rtl="0" algn="ctr">
              <a:spcBef>
                <a:spcPts val="0"/>
              </a:spcBef>
              <a:buNone/>
            </a:pPr>
            <a:r>
              <a:rPr lang="en" sz="4800">
                <a:solidFill>
                  <a:srgbClr val="FFFFFF"/>
                </a:solidFill>
              </a:rPr>
              <a:t>R</a:t>
            </a:r>
          </a:p>
        </p:txBody>
      </p:sp>
      <p:sp>
        <p:nvSpPr>
          <p:cNvPr id="165" name="Shape 165"/>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dk2"/>
                </a:solidFill>
              </a:rPr>
              <a:t>‹#›</a:t>
            </a:fld>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69" name="Shape 169"/>
        <p:cNvGrpSpPr/>
        <p:nvPr/>
      </p:nvGrpSpPr>
      <p:grpSpPr>
        <a:xfrm>
          <a:off x="0" y="0"/>
          <a:ext cx="0" cy="0"/>
          <a:chOff x="0" y="0"/>
          <a:chExt cx="0" cy="0"/>
        </a:xfrm>
      </p:grpSpPr>
      <p:sp>
        <p:nvSpPr>
          <p:cNvPr id="170" name="Shape 170"/>
          <p:cNvSpPr/>
          <p:nvPr/>
        </p:nvSpPr>
        <p:spPr>
          <a:xfrm>
            <a:off x="590262" y="1282350"/>
            <a:ext cx="1753199" cy="2578800"/>
          </a:xfrm>
          <a:prstGeom prst="roundRect">
            <a:avLst>
              <a:gd fmla="val 16667" name="adj"/>
            </a:avLst>
          </a:prstGeom>
          <a:solidFill>
            <a:schemeClr val="accent1"/>
          </a:solidFill>
          <a:ln cap="flat" w="3810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6000"/>
              <a:t>?</a:t>
            </a:r>
          </a:p>
        </p:txBody>
      </p:sp>
      <p:sp>
        <p:nvSpPr>
          <p:cNvPr id="171" name="Shape 171"/>
          <p:cNvSpPr/>
          <p:nvPr/>
        </p:nvSpPr>
        <p:spPr>
          <a:xfrm>
            <a:off x="1286365" y="2904503"/>
            <a:ext cx="859199" cy="759300"/>
          </a:xfrm>
          <a:prstGeom prst="roundRect">
            <a:avLst>
              <a:gd fmla="val 16667" name="adj"/>
            </a:avLst>
          </a:prstGeom>
          <a:solidFill>
            <a:schemeClr val="accent5"/>
          </a:solidFill>
          <a:ln cap="flat" w="19050">
            <a:solidFill>
              <a:srgbClr val="000000"/>
            </a:solidFill>
            <a:prstDash val="dash"/>
            <a:round/>
            <a:headEnd len="med" w="med" type="none"/>
            <a:tailEnd len="med" w="med" type="none"/>
          </a:ln>
        </p:spPr>
        <p:txBody>
          <a:bodyPr anchorCtr="0" anchor="ctr" bIns="91425" lIns="91425" rIns="91425" tIns="91425">
            <a:noAutofit/>
          </a:bodyPr>
          <a:lstStyle/>
          <a:p>
            <a:pPr lvl="0" rtl="0" algn="ctr">
              <a:spcBef>
                <a:spcPts val="0"/>
              </a:spcBef>
              <a:buNone/>
            </a:pPr>
            <a:r>
              <a:rPr lang="en" sz="4800" strike="sngStrike">
                <a:solidFill>
                  <a:srgbClr val="FFFFFF"/>
                </a:solidFill>
              </a:rPr>
              <a:t>U</a:t>
            </a:r>
          </a:p>
        </p:txBody>
      </p:sp>
      <p:sp>
        <p:nvSpPr>
          <p:cNvPr id="172" name="Shape 172"/>
          <p:cNvSpPr/>
          <p:nvPr/>
        </p:nvSpPr>
        <p:spPr>
          <a:xfrm>
            <a:off x="2660346" y="1282350"/>
            <a:ext cx="1753199" cy="2578800"/>
          </a:xfrm>
          <a:prstGeom prst="roundRect">
            <a:avLst>
              <a:gd fmla="val 16667" name="adj"/>
            </a:avLst>
          </a:prstGeom>
          <a:solidFill>
            <a:schemeClr val="accent1"/>
          </a:solidFill>
          <a:ln cap="flat" w="3810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6000"/>
              <a:t>?</a:t>
            </a:r>
          </a:p>
        </p:txBody>
      </p:sp>
      <p:sp>
        <p:nvSpPr>
          <p:cNvPr id="173" name="Shape 173"/>
          <p:cNvSpPr/>
          <p:nvPr/>
        </p:nvSpPr>
        <p:spPr>
          <a:xfrm>
            <a:off x="4730446" y="1282358"/>
            <a:ext cx="1753199" cy="2578800"/>
          </a:xfrm>
          <a:prstGeom prst="roundRect">
            <a:avLst>
              <a:gd fmla="val 16667" name="adj"/>
            </a:avLst>
          </a:prstGeom>
          <a:solidFill>
            <a:schemeClr val="accent1"/>
          </a:solidFill>
          <a:ln cap="flat" w="3810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6000"/>
              <a:t>?</a:t>
            </a:r>
          </a:p>
        </p:txBody>
      </p:sp>
      <p:sp>
        <p:nvSpPr>
          <p:cNvPr id="174" name="Shape 174"/>
          <p:cNvSpPr/>
          <p:nvPr/>
        </p:nvSpPr>
        <p:spPr>
          <a:xfrm>
            <a:off x="5426548" y="2904510"/>
            <a:ext cx="859199" cy="759300"/>
          </a:xfrm>
          <a:prstGeom prst="roundRect">
            <a:avLst>
              <a:gd fmla="val 16667" name="adj"/>
            </a:avLst>
          </a:prstGeom>
          <a:solidFill>
            <a:schemeClr val="accent5"/>
          </a:solidFill>
          <a:ln cap="flat" w="19050">
            <a:solidFill>
              <a:srgbClr val="000000"/>
            </a:solidFill>
            <a:prstDash val="dash"/>
            <a:round/>
            <a:headEnd len="med" w="med" type="none"/>
            <a:tailEnd len="med" w="med" type="none"/>
          </a:ln>
        </p:spPr>
        <p:txBody>
          <a:bodyPr anchorCtr="0" anchor="ctr" bIns="91425" lIns="91425" rIns="91425" tIns="91425">
            <a:noAutofit/>
          </a:bodyPr>
          <a:lstStyle/>
          <a:p>
            <a:pPr lvl="0" rtl="0" algn="ctr">
              <a:spcBef>
                <a:spcPts val="0"/>
              </a:spcBef>
              <a:buNone/>
            </a:pPr>
            <a:r>
              <a:rPr lang="en" sz="4800" strike="sngStrike">
                <a:solidFill>
                  <a:srgbClr val="FFFFFF"/>
                </a:solidFill>
              </a:rPr>
              <a:t>D</a:t>
            </a:r>
          </a:p>
        </p:txBody>
      </p:sp>
      <p:sp>
        <p:nvSpPr>
          <p:cNvPr id="175" name="Shape 175"/>
          <p:cNvSpPr/>
          <p:nvPr/>
        </p:nvSpPr>
        <p:spPr>
          <a:xfrm>
            <a:off x="6800530" y="1282358"/>
            <a:ext cx="1753199" cy="2578800"/>
          </a:xfrm>
          <a:prstGeom prst="roundRect">
            <a:avLst>
              <a:gd fmla="val 16667" name="adj"/>
            </a:avLst>
          </a:prstGeom>
          <a:solidFill>
            <a:schemeClr val="accent1"/>
          </a:solidFill>
          <a:ln cap="flat" w="3810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6000"/>
              <a:t>?</a:t>
            </a:r>
          </a:p>
        </p:txBody>
      </p:sp>
      <p:sp>
        <p:nvSpPr>
          <p:cNvPr id="176" name="Shape 176"/>
          <p:cNvSpPr/>
          <p:nvPr/>
        </p:nvSpPr>
        <p:spPr>
          <a:xfrm>
            <a:off x="7496633" y="2904510"/>
            <a:ext cx="859199" cy="759300"/>
          </a:xfrm>
          <a:prstGeom prst="roundRect">
            <a:avLst>
              <a:gd fmla="val 16667" name="adj"/>
            </a:avLst>
          </a:prstGeom>
          <a:solidFill>
            <a:schemeClr val="accent5"/>
          </a:solidFill>
          <a:ln cap="flat" w="19050">
            <a:solidFill>
              <a:srgbClr val="000000"/>
            </a:solidFill>
            <a:prstDash val="dash"/>
            <a:round/>
            <a:headEnd len="med" w="med" type="none"/>
            <a:tailEnd len="med" w="med" type="none"/>
          </a:ln>
        </p:spPr>
        <p:txBody>
          <a:bodyPr anchorCtr="0" anchor="ctr" bIns="91425" lIns="91425" rIns="91425" tIns="91425">
            <a:noAutofit/>
          </a:bodyPr>
          <a:lstStyle/>
          <a:p>
            <a:pPr lvl="0" rtl="0" algn="ctr">
              <a:spcBef>
                <a:spcPts val="0"/>
              </a:spcBef>
              <a:buNone/>
            </a:pPr>
            <a:r>
              <a:rPr lang="en" sz="4800" strike="sngStrike">
                <a:solidFill>
                  <a:srgbClr val="FFFFFF"/>
                </a:solidFill>
              </a:rPr>
              <a:t>L</a:t>
            </a:r>
          </a:p>
        </p:txBody>
      </p:sp>
      <p:sp>
        <p:nvSpPr>
          <p:cNvPr id="177" name="Shape 177"/>
          <p:cNvSpPr/>
          <p:nvPr/>
        </p:nvSpPr>
        <p:spPr>
          <a:xfrm>
            <a:off x="3356449" y="2904503"/>
            <a:ext cx="859199" cy="759300"/>
          </a:xfrm>
          <a:prstGeom prst="roundRect">
            <a:avLst>
              <a:gd fmla="val 16667" name="adj"/>
            </a:avLst>
          </a:prstGeom>
          <a:solidFill>
            <a:schemeClr val="dk2"/>
          </a:solidFill>
          <a:ln cap="flat" w="19050">
            <a:solidFill>
              <a:srgbClr val="000000"/>
            </a:solidFill>
            <a:prstDash val="dash"/>
            <a:round/>
            <a:headEnd len="med" w="med" type="none"/>
            <a:tailEnd len="med" w="med" type="none"/>
          </a:ln>
        </p:spPr>
        <p:txBody>
          <a:bodyPr anchorCtr="0" anchor="ctr" bIns="91425" lIns="91425" rIns="91425" tIns="91425">
            <a:noAutofit/>
          </a:bodyPr>
          <a:lstStyle/>
          <a:p>
            <a:pPr lvl="0" rtl="0" algn="ctr">
              <a:spcBef>
                <a:spcPts val="0"/>
              </a:spcBef>
              <a:buNone/>
            </a:pPr>
            <a:r>
              <a:rPr lang="en" sz="4800">
                <a:solidFill>
                  <a:srgbClr val="FFFFFF"/>
                </a:solidFill>
              </a:rPr>
              <a:t>R</a:t>
            </a:r>
          </a:p>
        </p:txBody>
      </p:sp>
      <p:sp>
        <p:nvSpPr>
          <p:cNvPr id="178" name="Shape 178"/>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dk2"/>
                </a:solidFill>
              </a:rPr>
              <a:t>‹#›</a:t>
            </a:fld>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type="ctrTitle"/>
          </p:nvPr>
        </p:nvSpPr>
        <p:spPr>
          <a:xfrm>
            <a:off x="432900" y="1998599"/>
            <a:ext cx="8278199" cy="1146299"/>
          </a:xfrm>
          <a:prstGeom prst="rect">
            <a:avLst/>
          </a:prstGeom>
          <a:noFill/>
          <a:ln>
            <a:noFill/>
          </a:ln>
        </p:spPr>
        <p:txBody>
          <a:bodyPr anchorCtr="0" anchor="ctr" bIns="91425" lIns="91425" rIns="91425" tIns="91425">
            <a:noAutofit/>
          </a:bodyPr>
          <a:lstStyle/>
          <a:p>
            <a:pPr lvl="0" rtl="0" algn="ctr">
              <a:spcBef>
                <a:spcPts val="0"/>
              </a:spcBef>
              <a:buNone/>
            </a:pPr>
            <a:r>
              <a:rPr lang="en" sz="6000"/>
              <a:t>What is a what if?</a:t>
            </a:r>
          </a:p>
        </p:txBody>
      </p:sp>
      <p:sp>
        <p:nvSpPr>
          <p:cNvPr id="184" name="Shape 184"/>
          <p:cNvSpPr/>
          <p:nvPr/>
        </p:nvSpPr>
        <p:spPr>
          <a:xfrm>
            <a:off x="146400" y="0"/>
            <a:ext cx="146399" cy="51434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185" name="Shape 185"/>
          <p:cNvSpPr/>
          <p:nvPr/>
        </p:nvSpPr>
        <p:spPr>
          <a:xfrm>
            <a:off x="0" y="79"/>
            <a:ext cx="146399" cy="51434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186" name="Shape 186"/>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Attempt #1: Evidential reasoning</a:t>
            </a:r>
          </a:p>
        </p:txBody>
      </p:sp>
      <p:sp>
        <p:nvSpPr>
          <p:cNvPr id="192" name="Shape 192"/>
          <p:cNvSpPr/>
          <p:nvPr/>
        </p:nvSpPr>
        <p:spPr>
          <a:xfrm>
            <a:off x="1534205" y="3192663"/>
            <a:ext cx="921299" cy="1355399"/>
          </a:xfrm>
          <a:prstGeom prst="roundRect">
            <a:avLst>
              <a:gd fmla="val 16667" name="adj"/>
            </a:avLst>
          </a:prstGeom>
          <a:solidFill>
            <a:schemeClr val="accent1"/>
          </a:solidFill>
          <a:ln cap="flat" w="3810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a:t>1</a:t>
            </a:r>
            <a:r>
              <a:rPr lang="en" sz="1800"/>
              <a:t>2</a:t>
            </a:r>
            <a:r>
              <a:rPr lang="en" sz="2400"/>
              <a:t>3</a:t>
            </a:r>
          </a:p>
        </p:txBody>
      </p:sp>
      <p:sp>
        <p:nvSpPr>
          <p:cNvPr id="193" name="Shape 193"/>
          <p:cNvSpPr/>
          <p:nvPr/>
        </p:nvSpPr>
        <p:spPr>
          <a:xfrm>
            <a:off x="1900019" y="4045140"/>
            <a:ext cx="451499" cy="399000"/>
          </a:xfrm>
          <a:prstGeom prst="roundRect">
            <a:avLst>
              <a:gd fmla="val 16667" name="adj"/>
            </a:avLst>
          </a:prstGeom>
          <a:solidFill>
            <a:schemeClr val="dk2"/>
          </a:solidFill>
          <a:ln cap="flat" w="19050">
            <a:solidFill>
              <a:srgbClr val="000000"/>
            </a:solidFill>
            <a:prstDash val="dash"/>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rgbClr val="FFFFFF"/>
                </a:solidFill>
              </a:rPr>
              <a:t>U</a:t>
            </a:r>
          </a:p>
        </p:txBody>
      </p:sp>
      <p:sp>
        <p:nvSpPr>
          <p:cNvPr id="194" name="Shape 194"/>
          <p:cNvSpPr/>
          <p:nvPr/>
        </p:nvSpPr>
        <p:spPr>
          <a:xfrm>
            <a:off x="2787673" y="2586375"/>
            <a:ext cx="1333499" cy="1961700"/>
          </a:xfrm>
          <a:prstGeom prst="roundRect">
            <a:avLst>
              <a:gd fmla="val 16667" name="adj"/>
            </a:avLst>
          </a:prstGeom>
          <a:solidFill>
            <a:schemeClr val="accent1"/>
          </a:solidFill>
          <a:ln cap="flat" w="3810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2400"/>
              <a:t>123</a:t>
            </a:r>
          </a:p>
        </p:txBody>
      </p:sp>
      <p:sp>
        <p:nvSpPr>
          <p:cNvPr id="195" name="Shape 195"/>
          <p:cNvSpPr/>
          <p:nvPr/>
        </p:nvSpPr>
        <p:spPr>
          <a:xfrm>
            <a:off x="4461066" y="1782734"/>
            <a:ext cx="1879800" cy="2765400"/>
          </a:xfrm>
          <a:prstGeom prst="roundRect">
            <a:avLst>
              <a:gd fmla="val 16667" name="adj"/>
            </a:avLst>
          </a:prstGeom>
          <a:solidFill>
            <a:schemeClr val="accent1"/>
          </a:solidFill>
          <a:ln cap="flat" w="3810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6000"/>
              <a:t>1</a:t>
            </a:r>
            <a:r>
              <a:rPr lang="en" sz="7200"/>
              <a:t>2</a:t>
            </a:r>
            <a:r>
              <a:rPr lang="en" sz="4800"/>
              <a:t>3</a:t>
            </a:r>
          </a:p>
        </p:txBody>
      </p:sp>
      <p:sp>
        <p:nvSpPr>
          <p:cNvPr id="196" name="Shape 196"/>
          <p:cNvSpPr/>
          <p:nvPr/>
        </p:nvSpPr>
        <p:spPr>
          <a:xfrm>
            <a:off x="5207465" y="3522110"/>
            <a:ext cx="921299" cy="814200"/>
          </a:xfrm>
          <a:prstGeom prst="roundRect">
            <a:avLst>
              <a:gd fmla="val 16667" name="adj"/>
            </a:avLst>
          </a:prstGeom>
          <a:solidFill>
            <a:schemeClr val="dk2"/>
          </a:solidFill>
          <a:ln cap="flat" w="19050">
            <a:solidFill>
              <a:srgbClr val="000000"/>
            </a:solidFill>
            <a:prstDash val="dash"/>
            <a:round/>
            <a:headEnd len="med" w="med" type="none"/>
            <a:tailEnd len="med" w="med" type="none"/>
          </a:ln>
        </p:spPr>
        <p:txBody>
          <a:bodyPr anchorCtr="0" anchor="ctr" bIns="91425" lIns="91425" rIns="91425" tIns="91425">
            <a:noAutofit/>
          </a:bodyPr>
          <a:lstStyle/>
          <a:p>
            <a:pPr lvl="0" rtl="0" algn="ctr">
              <a:spcBef>
                <a:spcPts val="0"/>
              </a:spcBef>
              <a:buNone/>
            </a:pPr>
            <a:r>
              <a:rPr lang="en" sz="4800">
                <a:solidFill>
                  <a:srgbClr val="FFFFFF"/>
                </a:solidFill>
              </a:rPr>
              <a:t>D</a:t>
            </a:r>
          </a:p>
        </p:txBody>
      </p:sp>
      <p:sp>
        <p:nvSpPr>
          <p:cNvPr id="197" name="Shape 197"/>
          <p:cNvSpPr/>
          <p:nvPr/>
        </p:nvSpPr>
        <p:spPr>
          <a:xfrm>
            <a:off x="6688500" y="3192680"/>
            <a:ext cx="921299" cy="1355399"/>
          </a:xfrm>
          <a:prstGeom prst="roundRect">
            <a:avLst>
              <a:gd fmla="val 16667" name="adj"/>
            </a:avLst>
          </a:prstGeom>
          <a:solidFill>
            <a:schemeClr val="accent1"/>
          </a:solidFill>
          <a:ln cap="flat" w="3810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2400"/>
              <a:t>1</a:t>
            </a:r>
            <a:r>
              <a:rPr lang="en" sz="1800"/>
              <a:t>2</a:t>
            </a:r>
            <a:r>
              <a:rPr lang="en"/>
              <a:t>3</a:t>
            </a:r>
          </a:p>
        </p:txBody>
      </p:sp>
      <p:sp>
        <p:nvSpPr>
          <p:cNvPr id="198" name="Shape 198"/>
          <p:cNvSpPr/>
          <p:nvPr/>
        </p:nvSpPr>
        <p:spPr>
          <a:xfrm>
            <a:off x="7054337" y="4045193"/>
            <a:ext cx="451499" cy="399000"/>
          </a:xfrm>
          <a:prstGeom prst="roundRect">
            <a:avLst>
              <a:gd fmla="val 16667" name="adj"/>
            </a:avLst>
          </a:prstGeom>
          <a:solidFill>
            <a:schemeClr val="dk2"/>
          </a:solidFill>
          <a:ln cap="flat" w="19050">
            <a:solidFill>
              <a:srgbClr val="000000"/>
            </a:solidFill>
            <a:prstDash val="dash"/>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rgbClr val="FFFFFF"/>
                </a:solidFill>
              </a:rPr>
              <a:t>L</a:t>
            </a:r>
          </a:p>
        </p:txBody>
      </p:sp>
      <p:sp>
        <p:nvSpPr>
          <p:cNvPr id="199" name="Shape 199"/>
          <p:cNvSpPr/>
          <p:nvPr/>
        </p:nvSpPr>
        <p:spPr>
          <a:xfrm>
            <a:off x="3317166" y="3820273"/>
            <a:ext cx="653699" cy="577499"/>
          </a:xfrm>
          <a:prstGeom prst="roundRect">
            <a:avLst>
              <a:gd fmla="val 16667" name="adj"/>
            </a:avLst>
          </a:prstGeom>
          <a:solidFill>
            <a:schemeClr val="dk2"/>
          </a:solidFill>
          <a:ln cap="flat" w="19050">
            <a:solidFill>
              <a:srgbClr val="000000"/>
            </a:solidFill>
            <a:prstDash val="dash"/>
            <a:round/>
            <a:headEnd len="med" w="med" type="none"/>
            <a:tailEnd len="med" w="med" type="none"/>
          </a:ln>
        </p:spPr>
        <p:txBody>
          <a:bodyPr anchorCtr="0" anchor="ctr" bIns="91425" lIns="91425" rIns="91425" tIns="91425">
            <a:noAutofit/>
          </a:bodyPr>
          <a:lstStyle/>
          <a:p>
            <a:pPr lvl="0" rtl="0" algn="ctr">
              <a:spcBef>
                <a:spcPts val="0"/>
              </a:spcBef>
              <a:buNone/>
            </a:pPr>
            <a:r>
              <a:rPr lang="en" sz="2400">
                <a:solidFill>
                  <a:srgbClr val="FFFFFF"/>
                </a:solidFill>
              </a:rPr>
              <a:t>R</a:t>
            </a:r>
          </a:p>
        </p:txBody>
      </p:sp>
      <p:sp>
        <p:nvSpPr>
          <p:cNvPr id="200" name="Shape 200"/>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201" name="Shape 201"/>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202" name="Shape 202"/>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Problem: Zero probability actions</a:t>
            </a:r>
          </a:p>
        </p:txBody>
      </p:sp>
      <p:sp>
        <p:nvSpPr>
          <p:cNvPr id="208" name="Shape 208"/>
          <p:cNvSpPr/>
          <p:nvPr/>
        </p:nvSpPr>
        <p:spPr>
          <a:xfrm>
            <a:off x="1534205" y="3192663"/>
            <a:ext cx="921299" cy="1355399"/>
          </a:xfrm>
          <a:prstGeom prst="roundRect">
            <a:avLst>
              <a:gd fmla="val 16667" name="adj"/>
            </a:avLst>
          </a:prstGeom>
          <a:noFill/>
          <a:ln cap="flat" w="19050">
            <a:solidFill>
              <a:srgbClr val="000000"/>
            </a:solidFill>
            <a:prstDash val="dash"/>
            <a:round/>
            <a:headEnd len="med" w="med" type="none"/>
            <a:tailEnd len="med" w="med" type="none"/>
          </a:ln>
        </p:spPr>
        <p:txBody>
          <a:bodyPr anchorCtr="0" anchor="t" bIns="91425" lIns="91425" rIns="91425" tIns="91425">
            <a:noAutofit/>
          </a:bodyPr>
          <a:lstStyle/>
          <a:p>
            <a:pPr lvl="0" rtl="0" algn="ctr">
              <a:spcBef>
                <a:spcPts val="0"/>
              </a:spcBef>
              <a:buNone/>
            </a:pPr>
            <a:r>
              <a:rPr lang="en" sz="2400"/>
              <a:t>?</a:t>
            </a:r>
          </a:p>
        </p:txBody>
      </p:sp>
      <p:sp>
        <p:nvSpPr>
          <p:cNvPr id="209" name="Shape 209"/>
          <p:cNvSpPr/>
          <p:nvPr/>
        </p:nvSpPr>
        <p:spPr>
          <a:xfrm>
            <a:off x="1900019" y="4045140"/>
            <a:ext cx="451499" cy="399000"/>
          </a:xfrm>
          <a:prstGeom prst="roundRect">
            <a:avLst>
              <a:gd fmla="val 16667" name="adj"/>
            </a:avLst>
          </a:prstGeom>
          <a:noFill/>
          <a:ln cap="flat" w="9525">
            <a:solidFill>
              <a:srgbClr val="000000"/>
            </a:solidFill>
            <a:prstDash val="dash"/>
            <a:round/>
            <a:headEnd len="med" w="med" type="none"/>
            <a:tailEnd len="med" w="med" type="none"/>
          </a:ln>
        </p:spPr>
        <p:txBody>
          <a:bodyPr anchorCtr="0" anchor="ctr" bIns="91425" lIns="91425" rIns="91425" tIns="91425">
            <a:noAutofit/>
          </a:bodyPr>
          <a:lstStyle/>
          <a:p>
            <a:pPr lvl="0" rtl="0" algn="ctr">
              <a:spcBef>
                <a:spcPts val="0"/>
              </a:spcBef>
              <a:buNone/>
            </a:pPr>
            <a:r>
              <a:rPr lang="en" sz="1800"/>
              <a:t>U</a:t>
            </a:r>
          </a:p>
        </p:txBody>
      </p:sp>
      <p:sp>
        <p:nvSpPr>
          <p:cNvPr id="210" name="Shape 210"/>
          <p:cNvSpPr/>
          <p:nvPr/>
        </p:nvSpPr>
        <p:spPr>
          <a:xfrm>
            <a:off x="2787673" y="2586375"/>
            <a:ext cx="1333499" cy="1961700"/>
          </a:xfrm>
          <a:prstGeom prst="roundRect">
            <a:avLst>
              <a:gd fmla="val 16667" name="adj"/>
            </a:avLst>
          </a:prstGeom>
          <a:solidFill>
            <a:schemeClr val="accent1"/>
          </a:solidFill>
          <a:ln cap="flat" w="3810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2400"/>
              <a:t>123</a:t>
            </a:r>
          </a:p>
        </p:txBody>
      </p:sp>
      <p:sp>
        <p:nvSpPr>
          <p:cNvPr id="211" name="Shape 211"/>
          <p:cNvSpPr/>
          <p:nvPr/>
        </p:nvSpPr>
        <p:spPr>
          <a:xfrm>
            <a:off x="4461066" y="1782734"/>
            <a:ext cx="1879800" cy="2765400"/>
          </a:xfrm>
          <a:prstGeom prst="roundRect">
            <a:avLst>
              <a:gd fmla="val 16667" name="adj"/>
            </a:avLst>
          </a:prstGeom>
          <a:solidFill>
            <a:schemeClr val="accent1"/>
          </a:solidFill>
          <a:ln cap="flat" w="3810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6000"/>
              <a:t>1</a:t>
            </a:r>
            <a:r>
              <a:rPr lang="en" sz="7200"/>
              <a:t>2</a:t>
            </a:r>
            <a:r>
              <a:rPr lang="en" sz="4800"/>
              <a:t>3</a:t>
            </a:r>
          </a:p>
        </p:txBody>
      </p:sp>
      <p:sp>
        <p:nvSpPr>
          <p:cNvPr id="212" name="Shape 212"/>
          <p:cNvSpPr/>
          <p:nvPr/>
        </p:nvSpPr>
        <p:spPr>
          <a:xfrm>
            <a:off x="5207465" y="3522110"/>
            <a:ext cx="921299" cy="814200"/>
          </a:xfrm>
          <a:prstGeom prst="roundRect">
            <a:avLst>
              <a:gd fmla="val 16667" name="adj"/>
            </a:avLst>
          </a:prstGeom>
          <a:solidFill>
            <a:schemeClr val="dk2"/>
          </a:solidFill>
          <a:ln cap="flat" w="19050">
            <a:solidFill>
              <a:srgbClr val="000000"/>
            </a:solidFill>
            <a:prstDash val="dash"/>
            <a:round/>
            <a:headEnd len="med" w="med" type="none"/>
            <a:tailEnd len="med" w="med" type="none"/>
          </a:ln>
        </p:spPr>
        <p:txBody>
          <a:bodyPr anchorCtr="0" anchor="ctr" bIns="91425" lIns="91425" rIns="91425" tIns="91425">
            <a:noAutofit/>
          </a:bodyPr>
          <a:lstStyle/>
          <a:p>
            <a:pPr lvl="0" rtl="0" algn="ctr">
              <a:spcBef>
                <a:spcPts val="0"/>
              </a:spcBef>
              <a:buNone/>
            </a:pPr>
            <a:r>
              <a:rPr lang="en" sz="4800">
                <a:solidFill>
                  <a:srgbClr val="FFFFFF"/>
                </a:solidFill>
              </a:rPr>
              <a:t>D</a:t>
            </a:r>
          </a:p>
        </p:txBody>
      </p:sp>
      <p:sp>
        <p:nvSpPr>
          <p:cNvPr id="213" name="Shape 213"/>
          <p:cNvSpPr/>
          <p:nvPr/>
        </p:nvSpPr>
        <p:spPr>
          <a:xfrm>
            <a:off x="6688500" y="3192680"/>
            <a:ext cx="921299" cy="1355399"/>
          </a:xfrm>
          <a:prstGeom prst="roundRect">
            <a:avLst>
              <a:gd fmla="val 16667" name="adj"/>
            </a:avLst>
          </a:prstGeom>
          <a:noFill/>
          <a:ln cap="flat" w="19050">
            <a:solidFill>
              <a:srgbClr val="000000"/>
            </a:solidFill>
            <a:prstDash val="dash"/>
            <a:round/>
            <a:headEnd len="med" w="med" type="none"/>
            <a:tailEnd len="med" w="med" type="none"/>
          </a:ln>
        </p:spPr>
        <p:txBody>
          <a:bodyPr anchorCtr="0" anchor="t" bIns="91425" lIns="91425" rIns="91425" tIns="91425">
            <a:noAutofit/>
          </a:bodyPr>
          <a:lstStyle/>
          <a:p>
            <a:pPr lvl="0" rtl="0" algn="ctr">
              <a:spcBef>
                <a:spcPts val="0"/>
              </a:spcBef>
              <a:buNone/>
            </a:pPr>
            <a:r>
              <a:rPr lang="en" sz="2400"/>
              <a:t>?</a:t>
            </a:r>
          </a:p>
        </p:txBody>
      </p:sp>
      <p:sp>
        <p:nvSpPr>
          <p:cNvPr id="214" name="Shape 214"/>
          <p:cNvSpPr/>
          <p:nvPr/>
        </p:nvSpPr>
        <p:spPr>
          <a:xfrm>
            <a:off x="7054337" y="4045193"/>
            <a:ext cx="451499" cy="399000"/>
          </a:xfrm>
          <a:prstGeom prst="roundRect">
            <a:avLst>
              <a:gd fmla="val 16667" name="adj"/>
            </a:avLst>
          </a:prstGeom>
          <a:noFill/>
          <a:ln cap="flat" w="9525">
            <a:solidFill>
              <a:srgbClr val="000000"/>
            </a:solidFill>
            <a:prstDash val="dash"/>
            <a:round/>
            <a:headEnd len="med" w="med" type="none"/>
            <a:tailEnd len="med" w="med" type="none"/>
          </a:ln>
        </p:spPr>
        <p:txBody>
          <a:bodyPr anchorCtr="0" anchor="ctr" bIns="91425" lIns="91425" rIns="91425" tIns="91425">
            <a:noAutofit/>
          </a:bodyPr>
          <a:lstStyle/>
          <a:p>
            <a:pPr lvl="0" rtl="0" algn="ctr">
              <a:spcBef>
                <a:spcPts val="0"/>
              </a:spcBef>
              <a:buNone/>
            </a:pPr>
            <a:r>
              <a:rPr lang="en" sz="1800"/>
              <a:t>L</a:t>
            </a:r>
          </a:p>
        </p:txBody>
      </p:sp>
      <p:sp>
        <p:nvSpPr>
          <p:cNvPr id="215" name="Shape 215"/>
          <p:cNvSpPr/>
          <p:nvPr/>
        </p:nvSpPr>
        <p:spPr>
          <a:xfrm>
            <a:off x="3317166" y="3820273"/>
            <a:ext cx="653699" cy="577499"/>
          </a:xfrm>
          <a:prstGeom prst="roundRect">
            <a:avLst>
              <a:gd fmla="val 16667" name="adj"/>
            </a:avLst>
          </a:prstGeom>
          <a:solidFill>
            <a:schemeClr val="dk2"/>
          </a:solidFill>
          <a:ln cap="flat" w="19050">
            <a:solidFill>
              <a:srgbClr val="000000"/>
            </a:solidFill>
            <a:prstDash val="dash"/>
            <a:round/>
            <a:headEnd len="med" w="med" type="none"/>
            <a:tailEnd len="med" w="med" type="none"/>
          </a:ln>
        </p:spPr>
        <p:txBody>
          <a:bodyPr anchorCtr="0" anchor="ctr" bIns="91425" lIns="91425" rIns="91425" tIns="91425">
            <a:noAutofit/>
          </a:bodyPr>
          <a:lstStyle/>
          <a:p>
            <a:pPr lvl="0" rtl="0" algn="ctr">
              <a:spcBef>
                <a:spcPts val="0"/>
              </a:spcBef>
              <a:buNone/>
            </a:pPr>
            <a:r>
              <a:rPr lang="en" sz="2400">
                <a:solidFill>
                  <a:srgbClr val="FFFFFF"/>
                </a:solidFill>
              </a:rPr>
              <a:t>R</a:t>
            </a:r>
          </a:p>
        </p:txBody>
      </p:sp>
      <p:sp>
        <p:nvSpPr>
          <p:cNvPr id="216" name="Shape 216"/>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217" name="Shape 217"/>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218" name="Shape 218"/>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Problem: Managing the news</a:t>
            </a:r>
          </a:p>
        </p:txBody>
      </p:sp>
      <p:sp>
        <p:nvSpPr>
          <p:cNvPr id="224" name="Shape 224"/>
          <p:cNvSpPr/>
          <p:nvPr/>
        </p:nvSpPr>
        <p:spPr>
          <a:xfrm>
            <a:off x="1549625" y="3639100"/>
            <a:ext cx="760199" cy="909000"/>
          </a:xfrm>
          <a:prstGeom prst="roundRect">
            <a:avLst>
              <a:gd fmla="val 16667" name="adj"/>
            </a:avLst>
          </a:prstGeom>
          <a:solidFill>
            <a:schemeClr val="accent1"/>
          </a:solidFill>
          <a:ln cap="flat" w="3810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a:t>-$900</a:t>
            </a:r>
          </a:p>
        </p:txBody>
      </p:sp>
      <p:sp>
        <p:nvSpPr>
          <p:cNvPr id="225" name="Shape 225"/>
          <p:cNvSpPr/>
          <p:nvPr/>
        </p:nvSpPr>
        <p:spPr>
          <a:xfrm>
            <a:off x="2498025" y="1782725"/>
            <a:ext cx="5111999" cy="2765400"/>
          </a:xfrm>
          <a:prstGeom prst="roundRect">
            <a:avLst>
              <a:gd fmla="val 16667" name="adj"/>
            </a:avLst>
          </a:prstGeom>
          <a:solidFill>
            <a:schemeClr val="accent1"/>
          </a:solidFill>
          <a:ln cap="flat" w="3810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6000"/>
              <a:t>$1</a:t>
            </a:r>
          </a:p>
        </p:txBody>
      </p:sp>
      <p:sp>
        <p:nvSpPr>
          <p:cNvPr id="226" name="Shape 226"/>
          <p:cNvSpPr/>
          <p:nvPr/>
        </p:nvSpPr>
        <p:spPr>
          <a:xfrm>
            <a:off x="4643490" y="3711825"/>
            <a:ext cx="921299" cy="748500"/>
          </a:xfrm>
          <a:prstGeom prst="roundRect">
            <a:avLst>
              <a:gd fmla="val 16667" name="adj"/>
            </a:avLst>
          </a:prstGeom>
          <a:solidFill>
            <a:schemeClr val="dk2"/>
          </a:solidFill>
          <a:ln cap="flat" w="19050">
            <a:solidFill>
              <a:srgbClr val="000000"/>
            </a:solidFill>
            <a:prstDash val="dash"/>
            <a:round/>
            <a:headEnd len="med" w="med" type="none"/>
            <a:tailEnd len="med" w="med" type="none"/>
          </a:ln>
        </p:spPr>
        <p:txBody>
          <a:bodyPr anchorCtr="0" anchor="ctr" bIns="91425" lIns="91425" rIns="91425" tIns="91425">
            <a:noAutofit/>
          </a:bodyPr>
          <a:lstStyle/>
          <a:p>
            <a:pPr lvl="0" rtl="0" algn="ctr">
              <a:spcBef>
                <a:spcPts val="0"/>
              </a:spcBef>
              <a:buNone/>
            </a:pPr>
            <a:r>
              <a:rPr lang="en" sz="3600">
                <a:solidFill>
                  <a:srgbClr val="FFFFFF"/>
                </a:solidFill>
              </a:rPr>
              <a:t>$1</a:t>
            </a:r>
          </a:p>
        </p:txBody>
      </p:sp>
      <p:sp>
        <p:nvSpPr>
          <p:cNvPr id="227" name="Shape 227"/>
          <p:cNvSpPr/>
          <p:nvPr/>
        </p:nvSpPr>
        <p:spPr>
          <a:xfrm>
            <a:off x="1630625" y="4061325"/>
            <a:ext cx="598199" cy="399000"/>
          </a:xfrm>
          <a:prstGeom prst="roundRect">
            <a:avLst>
              <a:gd fmla="val 16667" name="adj"/>
            </a:avLst>
          </a:prstGeom>
          <a:solidFill>
            <a:schemeClr val="dk2"/>
          </a:solidFill>
          <a:ln cap="flat" w="19050">
            <a:solidFill>
              <a:srgbClr val="000000"/>
            </a:solidFill>
            <a:prstDash val="dash"/>
            <a:round/>
            <a:headEnd len="med" w="med" type="none"/>
            <a:tailEnd len="med" w="med" type="none"/>
          </a:ln>
        </p:spPr>
        <p:txBody>
          <a:bodyPr anchorCtr="0" anchor="ctr" bIns="91425" lIns="91425" rIns="91425" tIns="91425">
            <a:noAutofit/>
          </a:bodyPr>
          <a:lstStyle/>
          <a:p>
            <a:pPr lvl="0" rtl="0" algn="ctr">
              <a:spcBef>
                <a:spcPts val="0"/>
              </a:spcBef>
              <a:buNone/>
            </a:pPr>
            <a:r>
              <a:rPr lang="en" sz="1200">
                <a:solidFill>
                  <a:srgbClr val="FFFFFF"/>
                </a:solidFill>
              </a:rPr>
              <a:t>$100</a:t>
            </a:r>
          </a:p>
        </p:txBody>
      </p:sp>
      <p:sp>
        <p:nvSpPr>
          <p:cNvPr id="228" name="Shape 228"/>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229" name="Shape 229"/>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230" name="Shape 230"/>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x="0" y="0"/>
          <a:ext cx="0" cy="0"/>
          <a:chOff x="0" y="0"/>
          <a:chExt cx="0" cy="0"/>
        </a:xfrm>
      </p:grpSpPr>
      <p:sp>
        <p:nvSpPr>
          <p:cNvPr id="235" name="Shape 235"/>
          <p:cNvSpPr txBox="1"/>
          <p:nvPr>
            <p:ph type="ctrTitle"/>
          </p:nvPr>
        </p:nvSpPr>
        <p:spPr>
          <a:xfrm>
            <a:off x="685800" y="1867781"/>
            <a:ext cx="7772400" cy="1648800"/>
          </a:xfrm>
          <a:prstGeom prst="rect">
            <a:avLst/>
          </a:prstGeom>
        </p:spPr>
        <p:txBody>
          <a:bodyPr anchorCtr="0" anchor="b" bIns="91425" lIns="91425" rIns="91425" tIns="91425">
            <a:noAutofit/>
          </a:bodyPr>
          <a:lstStyle/>
          <a:p>
            <a:pPr>
              <a:spcBef>
                <a:spcPts val="0"/>
              </a:spcBef>
              <a:buNone/>
            </a:pPr>
            <a:r>
              <a:rPr lang="en" sz="4800"/>
              <a:t>Conditionals are not counterfactuals</a:t>
            </a:r>
          </a:p>
        </p:txBody>
      </p:sp>
      <p:sp>
        <p:nvSpPr>
          <p:cNvPr id="236" name="Shape 236"/>
          <p:cNvSpPr txBox="1"/>
          <p:nvPr>
            <p:ph idx="1" type="subTitle"/>
          </p:nvPr>
        </p:nvSpPr>
        <p:spPr>
          <a:xfrm>
            <a:off x="685800" y="3627024"/>
            <a:ext cx="7772400" cy="1106999"/>
          </a:xfrm>
          <a:prstGeom prst="rect">
            <a:avLst/>
          </a:prstGeom>
        </p:spPr>
        <p:txBody>
          <a:bodyPr anchorCtr="0" anchor="t" bIns="91425" lIns="91425" rIns="91425" tIns="91425">
            <a:noAutofit/>
          </a:bodyPr>
          <a:lstStyle/>
          <a:p>
            <a:pPr>
              <a:spcBef>
                <a:spcPts val="0"/>
              </a:spcBef>
              <a:buNone/>
            </a:pPr>
            <a:r>
              <a:rPr lang="en"/>
              <a:t>Conditioning on “I take $1” is not the same as asking “what if I take $1?”</a:t>
            </a:r>
          </a:p>
        </p:txBody>
      </p:sp>
      <p:sp>
        <p:nvSpPr>
          <p:cNvPr id="237" name="Shape 237"/>
          <p:cNvSpPr/>
          <p:nvPr/>
        </p:nvSpPr>
        <p:spPr>
          <a:xfrm>
            <a:off x="0" y="50"/>
            <a:ext cx="146399" cy="34670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238" name="Shape 238"/>
          <p:cNvSpPr/>
          <p:nvPr/>
        </p:nvSpPr>
        <p:spPr>
          <a:xfrm>
            <a:off x="146400" y="-25"/>
            <a:ext cx="146399" cy="34670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239" name="Shape 239"/>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x="0" y="0"/>
          <a:ext cx="0" cy="0"/>
          <a:chOff x="0" y="0"/>
          <a:chExt cx="0" cy="0"/>
        </a:xfrm>
      </p:grpSpPr>
      <p:sp>
        <p:nvSpPr>
          <p:cNvPr id="244" name="Shape 244"/>
          <p:cNvSpPr txBox="1"/>
          <p:nvPr>
            <p:ph type="ctrTitle"/>
          </p:nvPr>
        </p:nvSpPr>
        <p:spPr>
          <a:xfrm>
            <a:off x="432900" y="1998599"/>
            <a:ext cx="8278199" cy="1146299"/>
          </a:xfrm>
          <a:prstGeom prst="rect">
            <a:avLst/>
          </a:prstGeom>
          <a:noFill/>
          <a:ln>
            <a:noFill/>
          </a:ln>
        </p:spPr>
        <p:txBody>
          <a:bodyPr anchorCtr="0" anchor="ctr" bIns="91425" lIns="91425" rIns="91425" tIns="91425">
            <a:noAutofit/>
          </a:bodyPr>
          <a:lstStyle/>
          <a:p>
            <a:pPr lvl="0" rtl="0" algn="ctr">
              <a:spcBef>
                <a:spcPts val="0"/>
              </a:spcBef>
              <a:buNone/>
            </a:pPr>
            <a:r>
              <a:rPr lang="en" sz="6000"/>
              <a:t>What is a what if?</a:t>
            </a:r>
          </a:p>
        </p:txBody>
      </p:sp>
      <p:sp>
        <p:nvSpPr>
          <p:cNvPr id="245" name="Shape 245"/>
          <p:cNvSpPr/>
          <p:nvPr/>
        </p:nvSpPr>
        <p:spPr>
          <a:xfrm>
            <a:off x="146400" y="0"/>
            <a:ext cx="146399" cy="51434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246" name="Shape 246"/>
          <p:cNvSpPr/>
          <p:nvPr/>
        </p:nvSpPr>
        <p:spPr>
          <a:xfrm>
            <a:off x="0" y="79"/>
            <a:ext cx="146399" cy="51434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247" name="Shape 247"/>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1" name="Shape 251"/>
        <p:cNvGrpSpPr/>
        <p:nvPr/>
      </p:nvGrpSpPr>
      <p:grpSpPr>
        <a:xfrm>
          <a:off x="0" y="0"/>
          <a:ext cx="0" cy="0"/>
          <a:chOff x="0" y="0"/>
          <a:chExt cx="0" cy="0"/>
        </a:xfrm>
      </p:grpSpPr>
      <p:sp>
        <p:nvSpPr>
          <p:cNvPr id="252" name="Shape 252"/>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Attempt #2: Causal reasoning</a:t>
            </a:r>
          </a:p>
        </p:txBody>
      </p:sp>
      <p:sp>
        <p:nvSpPr>
          <p:cNvPr id="253" name="Shape 253"/>
          <p:cNvSpPr/>
          <p:nvPr/>
        </p:nvSpPr>
        <p:spPr>
          <a:xfrm>
            <a:off x="3691200" y="1535975"/>
            <a:ext cx="1761599" cy="1088099"/>
          </a:xfrm>
          <a:prstGeom prst="ellipse">
            <a:avLst/>
          </a:prstGeom>
          <a:solidFill>
            <a:schemeClr val="accent1"/>
          </a:solidFill>
          <a:ln cap="flat" w="3810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000"/>
              <a:t>Weather</a:t>
            </a:r>
          </a:p>
        </p:txBody>
      </p:sp>
      <p:sp>
        <p:nvSpPr>
          <p:cNvPr id="254" name="Shape 254"/>
          <p:cNvSpPr/>
          <p:nvPr/>
        </p:nvSpPr>
        <p:spPr>
          <a:xfrm>
            <a:off x="6603505" y="2562421"/>
            <a:ext cx="1088099" cy="1088099"/>
          </a:xfrm>
          <a:prstGeom prst="diamond">
            <a:avLst/>
          </a:prstGeom>
          <a:solidFill>
            <a:srgbClr val="E67C0B"/>
          </a:solidFill>
          <a:ln cap="flat" w="3810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400"/>
              <a:t>U</a:t>
            </a:r>
          </a:p>
        </p:txBody>
      </p:sp>
      <p:cxnSp>
        <p:nvCxnSpPr>
          <p:cNvPr id="255" name="Shape 255"/>
          <p:cNvCxnSpPr>
            <a:stCxn id="253" idx="2"/>
            <a:endCxn id="256" idx="0"/>
          </p:cNvCxnSpPr>
          <p:nvPr/>
        </p:nvCxnSpPr>
        <p:spPr>
          <a:xfrm flipH="1">
            <a:off x="2333100" y="2080024"/>
            <a:ext cx="1358100" cy="482400"/>
          </a:xfrm>
          <a:prstGeom prst="straightConnector1">
            <a:avLst/>
          </a:prstGeom>
          <a:noFill/>
          <a:ln cap="flat" w="19050">
            <a:solidFill>
              <a:srgbClr val="000000"/>
            </a:solidFill>
            <a:prstDash val="solid"/>
            <a:round/>
            <a:headEnd len="lg" w="lg" type="none"/>
            <a:tailEnd len="lg" w="lg" type="triangle"/>
          </a:ln>
        </p:spPr>
      </p:cxnSp>
      <p:cxnSp>
        <p:nvCxnSpPr>
          <p:cNvPr id="257" name="Shape 257"/>
          <p:cNvCxnSpPr>
            <a:stCxn id="253" idx="6"/>
            <a:endCxn id="254" idx="0"/>
          </p:cNvCxnSpPr>
          <p:nvPr/>
        </p:nvCxnSpPr>
        <p:spPr>
          <a:xfrm>
            <a:off x="5452799" y="2080024"/>
            <a:ext cx="1694699" cy="482400"/>
          </a:xfrm>
          <a:prstGeom prst="straightConnector1">
            <a:avLst/>
          </a:prstGeom>
          <a:noFill/>
          <a:ln cap="flat" w="19050">
            <a:solidFill>
              <a:srgbClr val="000000"/>
            </a:solidFill>
            <a:prstDash val="solid"/>
            <a:round/>
            <a:headEnd len="lg" w="lg" type="none"/>
            <a:tailEnd len="lg" w="lg" type="triangle"/>
          </a:ln>
        </p:spPr>
      </p:cxnSp>
      <p:sp>
        <p:nvSpPr>
          <p:cNvPr id="258" name="Shape 258"/>
          <p:cNvSpPr/>
          <p:nvPr/>
        </p:nvSpPr>
        <p:spPr>
          <a:xfrm>
            <a:off x="3691200" y="3706800"/>
            <a:ext cx="1761599" cy="857400"/>
          </a:xfrm>
          <a:prstGeom prst="rect">
            <a:avLst/>
          </a:prstGeom>
          <a:solidFill>
            <a:schemeClr val="dk2"/>
          </a:solidFill>
          <a:ln cap="flat" w="38100">
            <a:solidFill>
              <a:srgbClr val="000000"/>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lang="en" sz="2000">
                <a:solidFill>
                  <a:srgbClr val="FFFFFF"/>
                </a:solidFill>
              </a:rPr>
              <a:t>Umbrella?</a:t>
            </a:r>
          </a:p>
        </p:txBody>
      </p:sp>
      <p:sp>
        <p:nvSpPr>
          <p:cNvPr id="256" name="Shape 256"/>
          <p:cNvSpPr/>
          <p:nvPr/>
        </p:nvSpPr>
        <p:spPr>
          <a:xfrm>
            <a:off x="1452400" y="2562412"/>
            <a:ext cx="1761599" cy="1088099"/>
          </a:xfrm>
          <a:prstGeom prst="ellipse">
            <a:avLst/>
          </a:prstGeom>
          <a:solidFill>
            <a:schemeClr val="accent1"/>
          </a:solidFill>
          <a:ln cap="flat" w="3810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000"/>
              <a:t>Forecast</a:t>
            </a:r>
          </a:p>
        </p:txBody>
      </p:sp>
      <p:cxnSp>
        <p:nvCxnSpPr>
          <p:cNvPr id="259" name="Shape 259"/>
          <p:cNvCxnSpPr>
            <a:stCxn id="256" idx="4"/>
            <a:endCxn id="258" idx="1"/>
          </p:cNvCxnSpPr>
          <p:nvPr/>
        </p:nvCxnSpPr>
        <p:spPr>
          <a:xfrm>
            <a:off x="2333199" y="3650512"/>
            <a:ext cx="1358100" cy="485100"/>
          </a:xfrm>
          <a:prstGeom prst="straightConnector1">
            <a:avLst/>
          </a:prstGeom>
          <a:noFill/>
          <a:ln cap="flat" w="19050">
            <a:solidFill>
              <a:srgbClr val="000000"/>
            </a:solidFill>
            <a:prstDash val="solid"/>
            <a:round/>
            <a:headEnd len="lg" w="lg" type="none"/>
            <a:tailEnd len="lg" w="lg" type="triangle"/>
          </a:ln>
        </p:spPr>
      </p:cxnSp>
      <p:cxnSp>
        <p:nvCxnSpPr>
          <p:cNvPr id="260" name="Shape 260"/>
          <p:cNvCxnSpPr>
            <a:stCxn id="258" idx="3"/>
            <a:endCxn id="254" idx="2"/>
          </p:cNvCxnSpPr>
          <p:nvPr/>
        </p:nvCxnSpPr>
        <p:spPr>
          <a:xfrm flipH="1" rot="10800000">
            <a:off x="5452799" y="3650400"/>
            <a:ext cx="1694699" cy="485100"/>
          </a:xfrm>
          <a:prstGeom prst="straightConnector1">
            <a:avLst/>
          </a:prstGeom>
          <a:noFill/>
          <a:ln cap="flat" w="19050">
            <a:solidFill>
              <a:srgbClr val="000000"/>
            </a:solidFill>
            <a:prstDash val="solid"/>
            <a:round/>
            <a:headEnd len="lg" w="lg" type="none"/>
            <a:tailEnd len="lg" w="lg" type="triangle"/>
          </a:ln>
        </p:spPr>
      </p:cxnSp>
      <p:sp>
        <p:nvSpPr>
          <p:cNvPr id="261" name="Shape 261"/>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262" name="Shape 262"/>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263" name="Shape 263"/>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7" name="Shape 267"/>
        <p:cNvGrpSpPr/>
        <p:nvPr/>
      </p:nvGrpSpPr>
      <p:grpSpPr>
        <a:xfrm>
          <a:off x="0" y="0"/>
          <a:ext cx="0" cy="0"/>
          <a:chOff x="0" y="0"/>
          <a:chExt cx="0" cy="0"/>
        </a:xfrm>
      </p:grpSpPr>
      <p:sp>
        <p:nvSpPr>
          <p:cNvPr id="268" name="Shape 268"/>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Problem: Where’s the agent?</a:t>
            </a:r>
          </a:p>
        </p:txBody>
      </p:sp>
      <p:sp>
        <p:nvSpPr>
          <p:cNvPr id="269" name="Shape 269"/>
          <p:cNvSpPr/>
          <p:nvPr/>
        </p:nvSpPr>
        <p:spPr>
          <a:xfrm>
            <a:off x="6525364" y="2135675"/>
            <a:ext cx="1139100" cy="703500"/>
          </a:xfrm>
          <a:prstGeom prst="ellipse">
            <a:avLst/>
          </a:prstGeom>
          <a:solidFill>
            <a:schemeClr val="accent1"/>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200"/>
              <a:t>Weather</a:t>
            </a:r>
          </a:p>
        </p:txBody>
      </p:sp>
      <p:sp>
        <p:nvSpPr>
          <p:cNvPr id="270" name="Shape 270"/>
          <p:cNvSpPr/>
          <p:nvPr/>
        </p:nvSpPr>
        <p:spPr>
          <a:xfrm>
            <a:off x="7826422" y="2760884"/>
            <a:ext cx="703500" cy="703500"/>
          </a:xfrm>
          <a:prstGeom prst="diamond">
            <a:avLst/>
          </a:prstGeom>
          <a:solidFill>
            <a:srgbClr val="E67C0B"/>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200"/>
              <a:t>U</a:t>
            </a:r>
          </a:p>
        </p:txBody>
      </p:sp>
      <p:cxnSp>
        <p:nvCxnSpPr>
          <p:cNvPr id="271" name="Shape 271"/>
          <p:cNvCxnSpPr>
            <a:stCxn id="269" idx="2"/>
            <a:endCxn id="272" idx="0"/>
          </p:cNvCxnSpPr>
          <p:nvPr/>
        </p:nvCxnSpPr>
        <p:spPr>
          <a:xfrm flipH="1">
            <a:off x="6030964" y="2487425"/>
            <a:ext cx="494400" cy="273600"/>
          </a:xfrm>
          <a:prstGeom prst="straightConnector1">
            <a:avLst/>
          </a:prstGeom>
          <a:noFill/>
          <a:ln cap="flat" w="19050">
            <a:solidFill>
              <a:srgbClr val="000000"/>
            </a:solidFill>
            <a:prstDash val="solid"/>
            <a:round/>
            <a:headEnd len="lg" w="lg" type="none"/>
            <a:tailEnd len="lg" w="lg" type="triangle"/>
          </a:ln>
        </p:spPr>
      </p:cxnSp>
      <p:cxnSp>
        <p:nvCxnSpPr>
          <p:cNvPr id="273" name="Shape 273"/>
          <p:cNvCxnSpPr>
            <a:stCxn id="269" idx="6"/>
            <a:endCxn id="270" idx="0"/>
          </p:cNvCxnSpPr>
          <p:nvPr/>
        </p:nvCxnSpPr>
        <p:spPr>
          <a:xfrm>
            <a:off x="7664464" y="2487425"/>
            <a:ext cx="513600" cy="273600"/>
          </a:xfrm>
          <a:prstGeom prst="straightConnector1">
            <a:avLst/>
          </a:prstGeom>
          <a:noFill/>
          <a:ln cap="flat" w="19050">
            <a:solidFill>
              <a:srgbClr val="000000"/>
            </a:solidFill>
            <a:prstDash val="solid"/>
            <a:round/>
            <a:headEnd len="lg" w="lg" type="none"/>
            <a:tailEnd len="lg" w="lg" type="triangle"/>
          </a:ln>
        </p:spPr>
      </p:cxnSp>
      <p:sp>
        <p:nvSpPr>
          <p:cNvPr id="274" name="Shape 274"/>
          <p:cNvSpPr/>
          <p:nvPr/>
        </p:nvSpPr>
        <p:spPr>
          <a:xfrm>
            <a:off x="6525364" y="3539455"/>
            <a:ext cx="1139100" cy="554399"/>
          </a:xfrm>
          <a:prstGeom prst="rect">
            <a:avLst/>
          </a:prstGeom>
          <a:solidFill>
            <a:schemeClr val="dk2"/>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200">
                <a:solidFill>
                  <a:srgbClr val="FFFFFF"/>
                </a:solidFill>
              </a:rPr>
              <a:t>Umbrella?</a:t>
            </a:r>
          </a:p>
        </p:txBody>
      </p:sp>
      <p:sp>
        <p:nvSpPr>
          <p:cNvPr id="272" name="Shape 272"/>
          <p:cNvSpPr/>
          <p:nvPr/>
        </p:nvSpPr>
        <p:spPr>
          <a:xfrm>
            <a:off x="5461351" y="2760878"/>
            <a:ext cx="1139100" cy="703500"/>
          </a:xfrm>
          <a:prstGeom prst="ellipse">
            <a:avLst/>
          </a:prstGeom>
          <a:solidFill>
            <a:schemeClr val="accent1"/>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200"/>
              <a:t>Forecast</a:t>
            </a:r>
          </a:p>
        </p:txBody>
      </p:sp>
      <p:cxnSp>
        <p:nvCxnSpPr>
          <p:cNvPr id="275" name="Shape 275"/>
          <p:cNvCxnSpPr>
            <a:stCxn id="272" idx="4"/>
            <a:endCxn id="274" idx="1"/>
          </p:cNvCxnSpPr>
          <p:nvPr/>
        </p:nvCxnSpPr>
        <p:spPr>
          <a:xfrm>
            <a:off x="6030901" y="3464378"/>
            <a:ext cx="494400" cy="352200"/>
          </a:xfrm>
          <a:prstGeom prst="straightConnector1">
            <a:avLst/>
          </a:prstGeom>
          <a:noFill/>
          <a:ln cap="flat" w="19050">
            <a:solidFill>
              <a:srgbClr val="000000"/>
            </a:solidFill>
            <a:prstDash val="solid"/>
            <a:round/>
            <a:headEnd len="lg" w="lg" type="none"/>
            <a:tailEnd len="lg" w="lg" type="triangle"/>
          </a:ln>
        </p:spPr>
      </p:cxnSp>
      <p:cxnSp>
        <p:nvCxnSpPr>
          <p:cNvPr id="276" name="Shape 276"/>
          <p:cNvCxnSpPr>
            <a:stCxn id="274" idx="3"/>
            <a:endCxn id="270" idx="2"/>
          </p:cNvCxnSpPr>
          <p:nvPr/>
        </p:nvCxnSpPr>
        <p:spPr>
          <a:xfrm flipH="1" rot="10800000">
            <a:off x="7664464" y="3464455"/>
            <a:ext cx="513600" cy="352200"/>
          </a:xfrm>
          <a:prstGeom prst="straightConnector1">
            <a:avLst/>
          </a:prstGeom>
          <a:noFill/>
          <a:ln cap="flat" w="19050">
            <a:solidFill>
              <a:srgbClr val="000000"/>
            </a:solidFill>
            <a:prstDash val="solid"/>
            <a:round/>
            <a:headEnd len="lg" w="lg" type="none"/>
            <a:tailEnd len="lg" w="lg" type="triangle"/>
          </a:ln>
        </p:spPr>
      </p:cxnSp>
      <p:sp>
        <p:nvSpPr>
          <p:cNvPr id="277" name="Shape 277"/>
          <p:cNvSpPr/>
          <p:nvPr/>
        </p:nvSpPr>
        <p:spPr>
          <a:xfrm>
            <a:off x="1877125" y="2135675"/>
            <a:ext cx="127500" cy="120900"/>
          </a:xfrm>
          <a:prstGeom prst="ellipse">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1200"/>
          </a:p>
        </p:txBody>
      </p:sp>
      <p:sp>
        <p:nvSpPr>
          <p:cNvPr id="278" name="Shape 278"/>
          <p:cNvSpPr/>
          <p:nvPr/>
        </p:nvSpPr>
        <p:spPr>
          <a:xfrm>
            <a:off x="1648525" y="2288075"/>
            <a:ext cx="127500" cy="120900"/>
          </a:xfrm>
          <a:prstGeom prst="ellipse">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1200"/>
          </a:p>
        </p:txBody>
      </p:sp>
      <p:sp>
        <p:nvSpPr>
          <p:cNvPr id="279" name="Shape 279"/>
          <p:cNvSpPr/>
          <p:nvPr/>
        </p:nvSpPr>
        <p:spPr>
          <a:xfrm>
            <a:off x="1800925" y="2516675"/>
            <a:ext cx="127500" cy="120900"/>
          </a:xfrm>
          <a:prstGeom prst="ellipse">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1200"/>
          </a:p>
        </p:txBody>
      </p:sp>
      <p:sp>
        <p:nvSpPr>
          <p:cNvPr id="280" name="Shape 280"/>
          <p:cNvSpPr/>
          <p:nvPr/>
        </p:nvSpPr>
        <p:spPr>
          <a:xfrm>
            <a:off x="1343725" y="2669075"/>
            <a:ext cx="127500" cy="120900"/>
          </a:xfrm>
          <a:prstGeom prst="ellipse">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1200"/>
          </a:p>
        </p:txBody>
      </p:sp>
      <p:sp>
        <p:nvSpPr>
          <p:cNvPr id="281" name="Shape 281"/>
          <p:cNvSpPr/>
          <p:nvPr/>
        </p:nvSpPr>
        <p:spPr>
          <a:xfrm>
            <a:off x="1496125" y="2897675"/>
            <a:ext cx="127500" cy="120900"/>
          </a:xfrm>
          <a:prstGeom prst="ellipse">
            <a:avLst/>
          </a:prstGeom>
          <a:solidFill>
            <a:schemeClr val="accent4"/>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1200"/>
          </a:p>
        </p:txBody>
      </p:sp>
      <p:sp>
        <p:nvSpPr>
          <p:cNvPr id="282" name="Shape 282"/>
          <p:cNvSpPr/>
          <p:nvPr/>
        </p:nvSpPr>
        <p:spPr>
          <a:xfrm>
            <a:off x="1572325" y="2592875"/>
            <a:ext cx="127500" cy="120900"/>
          </a:xfrm>
          <a:prstGeom prst="ellipse">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1200"/>
          </a:p>
        </p:txBody>
      </p:sp>
      <p:sp>
        <p:nvSpPr>
          <p:cNvPr id="283" name="Shape 283"/>
          <p:cNvSpPr/>
          <p:nvPr/>
        </p:nvSpPr>
        <p:spPr>
          <a:xfrm>
            <a:off x="1724725" y="3126275"/>
            <a:ext cx="127500" cy="120900"/>
          </a:xfrm>
          <a:prstGeom prst="ellipse">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1200"/>
          </a:p>
        </p:txBody>
      </p:sp>
      <p:sp>
        <p:nvSpPr>
          <p:cNvPr id="284" name="Shape 284"/>
          <p:cNvSpPr/>
          <p:nvPr/>
        </p:nvSpPr>
        <p:spPr>
          <a:xfrm>
            <a:off x="962725" y="3278675"/>
            <a:ext cx="127500" cy="120900"/>
          </a:xfrm>
          <a:prstGeom prst="ellipse">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1200"/>
          </a:p>
        </p:txBody>
      </p:sp>
      <p:sp>
        <p:nvSpPr>
          <p:cNvPr id="285" name="Shape 285"/>
          <p:cNvSpPr/>
          <p:nvPr/>
        </p:nvSpPr>
        <p:spPr>
          <a:xfrm>
            <a:off x="1115125" y="3050075"/>
            <a:ext cx="127500" cy="120900"/>
          </a:xfrm>
          <a:prstGeom prst="ellipse">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1200"/>
          </a:p>
        </p:txBody>
      </p:sp>
      <p:sp>
        <p:nvSpPr>
          <p:cNvPr id="286" name="Shape 286"/>
          <p:cNvSpPr/>
          <p:nvPr/>
        </p:nvSpPr>
        <p:spPr>
          <a:xfrm>
            <a:off x="1267525" y="3583475"/>
            <a:ext cx="127500" cy="120900"/>
          </a:xfrm>
          <a:prstGeom prst="ellipse">
            <a:avLst/>
          </a:prstGeom>
          <a:solidFill>
            <a:schemeClr val="accent3"/>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1200"/>
          </a:p>
        </p:txBody>
      </p:sp>
      <p:sp>
        <p:nvSpPr>
          <p:cNvPr id="287" name="Shape 287"/>
          <p:cNvSpPr/>
          <p:nvPr/>
        </p:nvSpPr>
        <p:spPr>
          <a:xfrm>
            <a:off x="2258125" y="2516675"/>
            <a:ext cx="127500" cy="120900"/>
          </a:xfrm>
          <a:prstGeom prst="ellipse">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1200"/>
          </a:p>
        </p:txBody>
      </p:sp>
      <p:sp>
        <p:nvSpPr>
          <p:cNvPr id="288" name="Shape 288"/>
          <p:cNvSpPr/>
          <p:nvPr/>
        </p:nvSpPr>
        <p:spPr>
          <a:xfrm>
            <a:off x="2029525" y="2821475"/>
            <a:ext cx="127500" cy="120900"/>
          </a:xfrm>
          <a:prstGeom prst="ellipse">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1200"/>
          </a:p>
        </p:txBody>
      </p:sp>
      <p:sp>
        <p:nvSpPr>
          <p:cNvPr id="289" name="Shape 289"/>
          <p:cNvSpPr/>
          <p:nvPr/>
        </p:nvSpPr>
        <p:spPr>
          <a:xfrm>
            <a:off x="1496125" y="3735875"/>
            <a:ext cx="127500" cy="120900"/>
          </a:xfrm>
          <a:prstGeom prst="ellipse">
            <a:avLst/>
          </a:prstGeom>
          <a:solidFill>
            <a:schemeClr val="accent4"/>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1200"/>
          </a:p>
        </p:txBody>
      </p:sp>
      <p:sp>
        <p:nvSpPr>
          <p:cNvPr id="290" name="Shape 290"/>
          <p:cNvSpPr/>
          <p:nvPr/>
        </p:nvSpPr>
        <p:spPr>
          <a:xfrm>
            <a:off x="2531725" y="2837225"/>
            <a:ext cx="127500" cy="120900"/>
          </a:xfrm>
          <a:prstGeom prst="ellipse">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1200"/>
          </a:p>
        </p:txBody>
      </p:sp>
      <p:sp>
        <p:nvSpPr>
          <p:cNvPr id="291" name="Shape 291"/>
          <p:cNvSpPr/>
          <p:nvPr/>
        </p:nvSpPr>
        <p:spPr>
          <a:xfrm>
            <a:off x="581725" y="3050075"/>
            <a:ext cx="127500" cy="120900"/>
          </a:xfrm>
          <a:prstGeom prst="ellipse">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1200"/>
          </a:p>
        </p:txBody>
      </p:sp>
      <p:sp>
        <p:nvSpPr>
          <p:cNvPr id="292" name="Shape 292"/>
          <p:cNvSpPr/>
          <p:nvPr/>
        </p:nvSpPr>
        <p:spPr>
          <a:xfrm>
            <a:off x="1724725" y="3583475"/>
            <a:ext cx="127500" cy="120900"/>
          </a:xfrm>
          <a:prstGeom prst="ellipse">
            <a:avLst/>
          </a:prstGeom>
          <a:solidFill>
            <a:schemeClr val="accent4"/>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1200"/>
          </a:p>
        </p:txBody>
      </p:sp>
      <p:sp>
        <p:nvSpPr>
          <p:cNvPr id="293" name="Shape 293"/>
          <p:cNvSpPr/>
          <p:nvPr/>
        </p:nvSpPr>
        <p:spPr>
          <a:xfrm>
            <a:off x="1724725" y="3888275"/>
            <a:ext cx="127500" cy="120900"/>
          </a:xfrm>
          <a:prstGeom prst="ellipse">
            <a:avLst/>
          </a:prstGeom>
          <a:solidFill>
            <a:schemeClr val="accent3"/>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1200"/>
          </a:p>
        </p:txBody>
      </p:sp>
      <p:sp>
        <p:nvSpPr>
          <p:cNvPr id="294" name="Shape 294"/>
          <p:cNvSpPr/>
          <p:nvPr/>
        </p:nvSpPr>
        <p:spPr>
          <a:xfrm>
            <a:off x="1877125" y="3659675"/>
            <a:ext cx="127500" cy="120900"/>
          </a:xfrm>
          <a:prstGeom prst="ellipse">
            <a:avLst/>
          </a:prstGeom>
          <a:solidFill>
            <a:schemeClr val="accent3"/>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1200"/>
          </a:p>
        </p:txBody>
      </p:sp>
      <p:sp>
        <p:nvSpPr>
          <p:cNvPr id="295" name="Shape 295"/>
          <p:cNvSpPr/>
          <p:nvPr/>
        </p:nvSpPr>
        <p:spPr>
          <a:xfrm>
            <a:off x="2029525" y="3812075"/>
            <a:ext cx="127500" cy="120900"/>
          </a:xfrm>
          <a:prstGeom prst="ellipse">
            <a:avLst/>
          </a:prstGeom>
          <a:solidFill>
            <a:schemeClr val="dk2"/>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1200"/>
          </a:p>
        </p:txBody>
      </p:sp>
      <p:sp>
        <p:nvSpPr>
          <p:cNvPr id="296" name="Shape 296"/>
          <p:cNvSpPr/>
          <p:nvPr/>
        </p:nvSpPr>
        <p:spPr>
          <a:xfrm>
            <a:off x="1648525" y="4116875"/>
            <a:ext cx="127500" cy="120900"/>
          </a:xfrm>
          <a:prstGeom prst="ellipse">
            <a:avLst/>
          </a:prstGeom>
          <a:solidFill>
            <a:schemeClr val="dk2"/>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1200"/>
          </a:p>
        </p:txBody>
      </p:sp>
      <p:sp>
        <p:nvSpPr>
          <p:cNvPr id="297" name="Shape 297"/>
          <p:cNvSpPr/>
          <p:nvPr/>
        </p:nvSpPr>
        <p:spPr>
          <a:xfrm>
            <a:off x="1953325" y="4040675"/>
            <a:ext cx="127500" cy="120900"/>
          </a:xfrm>
          <a:prstGeom prst="ellipse">
            <a:avLst/>
          </a:prstGeom>
          <a:solidFill>
            <a:schemeClr val="dk2"/>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1200"/>
          </a:p>
        </p:txBody>
      </p:sp>
      <p:sp>
        <p:nvSpPr>
          <p:cNvPr id="298" name="Shape 298"/>
          <p:cNvSpPr/>
          <p:nvPr/>
        </p:nvSpPr>
        <p:spPr>
          <a:xfrm>
            <a:off x="2258125" y="4193075"/>
            <a:ext cx="127500" cy="120900"/>
          </a:xfrm>
          <a:prstGeom prst="ellipse">
            <a:avLst/>
          </a:prstGeom>
          <a:solidFill>
            <a:schemeClr val="dk2"/>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1200"/>
          </a:p>
        </p:txBody>
      </p:sp>
      <p:sp>
        <p:nvSpPr>
          <p:cNvPr id="299" name="Shape 299"/>
          <p:cNvSpPr/>
          <p:nvPr/>
        </p:nvSpPr>
        <p:spPr>
          <a:xfrm>
            <a:off x="2410525" y="3888275"/>
            <a:ext cx="127500" cy="120900"/>
          </a:xfrm>
          <a:prstGeom prst="ellipse">
            <a:avLst/>
          </a:prstGeom>
          <a:solidFill>
            <a:schemeClr val="dk2"/>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1200"/>
          </a:p>
        </p:txBody>
      </p:sp>
      <p:sp>
        <p:nvSpPr>
          <p:cNvPr id="300" name="Shape 300"/>
          <p:cNvSpPr/>
          <p:nvPr/>
        </p:nvSpPr>
        <p:spPr>
          <a:xfrm>
            <a:off x="2853622" y="2760884"/>
            <a:ext cx="703500" cy="703500"/>
          </a:xfrm>
          <a:prstGeom prst="diamond">
            <a:avLst/>
          </a:prstGeom>
          <a:solidFill>
            <a:srgbClr val="E67C0B"/>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200"/>
              <a:t>U</a:t>
            </a:r>
          </a:p>
        </p:txBody>
      </p:sp>
      <p:cxnSp>
        <p:nvCxnSpPr>
          <p:cNvPr id="301" name="Shape 301"/>
          <p:cNvCxnSpPr>
            <a:stCxn id="277" idx="3"/>
            <a:endCxn id="278" idx="7"/>
          </p:cNvCxnSpPr>
          <p:nvPr/>
        </p:nvCxnSpPr>
        <p:spPr>
          <a:xfrm flipH="1">
            <a:off x="1757497" y="2238869"/>
            <a:ext cx="138300" cy="66900"/>
          </a:xfrm>
          <a:prstGeom prst="straightConnector1">
            <a:avLst/>
          </a:prstGeom>
          <a:noFill/>
          <a:ln cap="flat" w="9525">
            <a:solidFill>
              <a:srgbClr val="000000"/>
            </a:solidFill>
            <a:prstDash val="solid"/>
            <a:round/>
            <a:headEnd len="lg" w="lg" type="none"/>
            <a:tailEnd len="lg" w="lg" type="triangle"/>
          </a:ln>
        </p:spPr>
      </p:cxnSp>
      <p:cxnSp>
        <p:nvCxnSpPr>
          <p:cNvPr id="302" name="Shape 302"/>
          <p:cNvCxnSpPr>
            <a:stCxn id="278" idx="5"/>
            <a:endCxn id="279" idx="1"/>
          </p:cNvCxnSpPr>
          <p:nvPr/>
        </p:nvCxnSpPr>
        <p:spPr>
          <a:xfrm>
            <a:off x="1757353" y="2391269"/>
            <a:ext cx="62100" cy="143100"/>
          </a:xfrm>
          <a:prstGeom prst="straightConnector1">
            <a:avLst/>
          </a:prstGeom>
          <a:noFill/>
          <a:ln cap="flat" w="9525">
            <a:solidFill>
              <a:srgbClr val="000000"/>
            </a:solidFill>
            <a:prstDash val="solid"/>
            <a:round/>
            <a:headEnd len="lg" w="lg" type="none"/>
            <a:tailEnd len="lg" w="lg" type="triangle"/>
          </a:ln>
        </p:spPr>
      </p:cxnSp>
      <p:cxnSp>
        <p:nvCxnSpPr>
          <p:cNvPr id="303" name="Shape 303"/>
          <p:cNvCxnSpPr>
            <a:stCxn id="287" idx="2"/>
            <a:endCxn id="279" idx="6"/>
          </p:cNvCxnSpPr>
          <p:nvPr/>
        </p:nvCxnSpPr>
        <p:spPr>
          <a:xfrm rot="10800000">
            <a:off x="1928425" y="2577125"/>
            <a:ext cx="329700" cy="0"/>
          </a:xfrm>
          <a:prstGeom prst="straightConnector1">
            <a:avLst/>
          </a:prstGeom>
          <a:noFill/>
          <a:ln cap="flat" w="9525">
            <a:solidFill>
              <a:srgbClr val="000000"/>
            </a:solidFill>
            <a:prstDash val="solid"/>
            <a:round/>
            <a:headEnd len="lg" w="lg" type="none"/>
            <a:tailEnd len="lg" w="lg" type="triangle"/>
          </a:ln>
        </p:spPr>
      </p:cxnSp>
      <p:cxnSp>
        <p:nvCxnSpPr>
          <p:cNvPr id="304" name="Shape 304"/>
          <p:cNvCxnSpPr>
            <a:endCxn id="300" idx="0"/>
          </p:cNvCxnSpPr>
          <p:nvPr/>
        </p:nvCxnSpPr>
        <p:spPr>
          <a:xfrm>
            <a:off x="1985872" y="2238884"/>
            <a:ext cx="1219500" cy="522000"/>
          </a:xfrm>
          <a:prstGeom prst="straightConnector1">
            <a:avLst/>
          </a:prstGeom>
          <a:noFill/>
          <a:ln cap="flat" w="9525">
            <a:solidFill>
              <a:srgbClr val="000000"/>
            </a:solidFill>
            <a:prstDash val="solid"/>
            <a:round/>
            <a:headEnd len="lg" w="lg" type="none"/>
            <a:tailEnd len="lg" w="lg" type="triangle"/>
          </a:ln>
        </p:spPr>
      </p:cxnSp>
      <p:cxnSp>
        <p:nvCxnSpPr>
          <p:cNvPr id="305" name="Shape 305"/>
          <p:cNvCxnSpPr>
            <a:stCxn id="287" idx="6"/>
            <a:endCxn id="300" idx="0"/>
          </p:cNvCxnSpPr>
          <p:nvPr/>
        </p:nvCxnSpPr>
        <p:spPr>
          <a:xfrm>
            <a:off x="2385625" y="2577125"/>
            <a:ext cx="819600" cy="183900"/>
          </a:xfrm>
          <a:prstGeom prst="straightConnector1">
            <a:avLst/>
          </a:prstGeom>
          <a:noFill/>
          <a:ln cap="flat" w="9525">
            <a:solidFill>
              <a:srgbClr val="000000"/>
            </a:solidFill>
            <a:prstDash val="solid"/>
            <a:round/>
            <a:headEnd len="lg" w="lg" type="none"/>
            <a:tailEnd len="lg" w="lg" type="triangle"/>
          </a:ln>
        </p:spPr>
      </p:cxnSp>
      <p:cxnSp>
        <p:nvCxnSpPr>
          <p:cNvPr id="306" name="Shape 306"/>
          <p:cNvCxnSpPr>
            <a:endCxn id="300" idx="0"/>
          </p:cNvCxnSpPr>
          <p:nvPr/>
        </p:nvCxnSpPr>
        <p:spPr>
          <a:xfrm>
            <a:off x="1909672" y="2619884"/>
            <a:ext cx="1295700" cy="141000"/>
          </a:xfrm>
          <a:prstGeom prst="straightConnector1">
            <a:avLst/>
          </a:prstGeom>
          <a:noFill/>
          <a:ln cap="flat" w="9525">
            <a:solidFill>
              <a:srgbClr val="000000"/>
            </a:solidFill>
            <a:prstDash val="solid"/>
            <a:round/>
            <a:headEnd len="lg" w="lg" type="none"/>
            <a:tailEnd len="lg" w="lg" type="triangle"/>
          </a:ln>
        </p:spPr>
      </p:cxnSp>
      <p:cxnSp>
        <p:nvCxnSpPr>
          <p:cNvPr id="307" name="Shape 307"/>
          <p:cNvCxnSpPr>
            <a:endCxn id="282" idx="6"/>
          </p:cNvCxnSpPr>
          <p:nvPr/>
        </p:nvCxnSpPr>
        <p:spPr>
          <a:xfrm flipH="1">
            <a:off x="1699825" y="2619725"/>
            <a:ext cx="119700" cy="33600"/>
          </a:xfrm>
          <a:prstGeom prst="straightConnector1">
            <a:avLst/>
          </a:prstGeom>
          <a:noFill/>
          <a:ln cap="flat" w="9525">
            <a:solidFill>
              <a:srgbClr val="000000"/>
            </a:solidFill>
            <a:prstDash val="solid"/>
            <a:round/>
            <a:headEnd len="lg" w="lg" type="none"/>
            <a:tailEnd len="lg" w="lg" type="triangle"/>
          </a:ln>
        </p:spPr>
      </p:cxnSp>
      <p:cxnSp>
        <p:nvCxnSpPr>
          <p:cNvPr id="308" name="Shape 308"/>
          <p:cNvCxnSpPr>
            <a:stCxn id="278" idx="3"/>
            <a:endCxn id="282" idx="0"/>
          </p:cNvCxnSpPr>
          <p:nvPr/>
        </p:nvCxnSpPr>
        <p:spPr>
          <a:xfrm flipH="1">
            <a:off x="1635997" y="2391269"/>
            <a:ext cx="31200" cy="201600"/>
          </a:xfrm>
          <a:prstGeom prst="straightConnector1">
            <a:avLst/>
          </a:prstGeom>
          <a:noFill/>
          <a:ln cap="flat" w="9525">
            <a:solidFill>
              <a:srgbClr val="000000"/>
            </a:solidFill>
            <a:prstDash val="solid"/>
            <a:round/>
            <a:headEnd len="lg" w="lg" type="none"/>
            <a:tailEnd len="lg" w="lg" type="triangle"/>
          </a:ln>
        </p:spPr>
      </p:cxnSp>
      <p:cxnSp>
        <p:nvCxnSpPr>
          <p:cNvPr id="309" name="Shape 309"/>
          <p:cNvCxnSpPr>
            <a:stCxn id="282" idx="3"/>
            <a:endCxn id="280" idx="7"/>
          </p:cNvCxnSpPr>
          <p:nvPr/>
        </p:nvCxnSpPr>
        <p:spPr>
          <a:xfrm rot="10800000">
            <a:off x="1452697" y="2686769"/>
            <a:ext cx="138300" cy="9300"/>
          </a:xfrm>
          <a:prstGeom prst="straightConnector1">
            <a:avLst/>
          </a:prstGeom>
          <a:noFill/>
          <a:ln cap="flat" w="9525">
            <a:solidFill>
              <a:srgbClr val="000000"/>
            </a:solidFill>
            <a:prstDash val="solid"/>
            <a:round/>
            <a:headEnd len="lg" w="lg" type="none"/>
            <a:tailEnd len="lg" w="lg" type="triangle"/>
          </a:ln>
        </p:spPr>
      </p:cxnSp>
      <p:cxnSp>
        <p:nvCxnSpPr>
          <p:cNvPr id="310" name="Shape 310"/>
          <p:cNvCxnSpPr>
            <a:stCxn id="280" idx="3"/>
            <a:endCxn id="285" idx="7"/>
          </p:cNvCxnSpPr>
          <p:nvPr/>
        </p:nvCxnSpPr>
        <p:spPr>
          <a:xfrm flipH="1">
            <a:off x="1224097" y="2772269"/>
            <a:ext cx="138300" cy="295500"/>
          </a:xfrm>
          <a:prstGeom prst="straightConnector1">
            <a:avLst/>
          </a:prstGeom>
          <a:noFill/>
          <a:ln cap="flat" w="9525">
            <a:solidFill>
              <a:srgbClr val="000000"/>
            </a:solidFill>
            <a:prstDash val="solid"/>
            <a:round/>
            <a:headEnd len="lg" w="lg" type="none"/>
            <a:tailEnd len="lg" w="lg" type="triangle"/>
          </a:ln>
        </p:spPr>
      </p:cxnSp>
      <p:cxnSp>
        <p:nvCxnSpPr>
          <p:cNvPr id="311" name="Shape 311"/>
          <p:cNvCxnSpPr>
            <a:stCxn id="291" idx="6"/>
            <a:endCxn id="285" idx="2"/>
          </p:cNvCxnSpPr>
          <p:nvPr/>
        </p:nvCxnSpPr>
        <p:spPr>
          <a:xfrm>
            <a:off x="709225" y="3110525"/>
            <a:ext cx="405900" cy="0"/>
          </a:xfrm>
          <a:prstGeom prst="straightConnector1">
            <a:avLst/>
          </a:prstGeom>
          <a:noFill/>
          <a:ln cap="flat" w="9525">
            <a:solidFill>
              <a:srgbClr val="000000"/>
            </a:solidFill>
            <a:prstDash val="solid"/>
            <a:round/>
            <a:headEnd len="lg" w="lg" type="none"/>
            <a:tailEnd len="lg" w="lg" type="triangle"/>
          </a:ln>
        </p:spPr>
      </p:cxnSp>
      <p:cxnSp>
        <p:nvCxnSpPr>
          <p:cNvPr id="312" name="Shape 312"/>
          <p:cNvCxnSpPr>
            <a:stCxn id="291" idx="5"/>
            <a:endCxn id="284" idx="1"/>
          </p:cNvCxnSpPr>
          <p:nvPr/>
        </p:nvCxnSpPr>
        <p:spPr>
          <a:xfrm>
            <a:off x="690553" y="3153269"/>
            <a:ext cx="290699" cy="143100"/>
          </a:xfrm>
          <a:prstGeom prst="straightConnector1">
            <a:avLst/>
          </a:prstGeom>
          <a:noFill/>
          <a:ln cap="flat" w="9525">
            <a:solidFill>
              <a:srgbClr val="000000"/>
            </a:solidFill>
            <a:prstDash val="solid"/>
            <a:round/>
            <a:headEnd len="lg" w="lg" type="none"/>
            <a:tailEnd len="lg" w="lg" type="triangle"/>
          </a:ln>
        </p:spPr>
      </p:cxnSp>
      <p:cxnSp>
        <p:nvCxnSpPr>
          <p:cNvPr id="313" name="Shape 313"/>
          <p:cNvCxnSpPr>
            <a:stCxn id="284" idx="6"/>
            <a:endCxn id="285" idx="4"/>
          </p:cNvCxnSpPr>
          <p:nvPr/>
        </p:nvCxnSpPr>
        <p:spPr>
          <a:xfrm flipH="1" rot="10800000">
            <a:off x="1090225" y="3171125"/>
            <a:ext cx="88500" cy="168000"/>
          </a:xfrm>
          <a:prstGeom prst="straightConnector1">
            <a:avLst/>
          </a:prstGeom>
          <a:noFill/>
          <a:ln cap="flat" w="9525">
            <a:solidFill>
              <a:srgbClr val="000000"/>
            </a:solidFill>
            <a:prstDash val="solid"/>
            <a:round/>
            <a:headEnd len="lg" w="lg" type="none"/>
            <a:tailEnd len="lg" w="lg" type="triangle"/>
          </a:ln>
        </p:spPr>
      </p:cxnSp>
      <p:cxnSp>
        <p:nvCxnSpPr>
          <p:cNvPr id="314" name="Shape 314"/>
          <p:cNvCxnSpPr>
            <a:stCxn id="285" idx="5"/>
            <a:endCxn id="286" idx="0"/>
          </p:cNvCxnSpPr>
          <p:nvPr/>
        </p:nvCxnSpPr>
        <p:spPr>
          <a:xfrm>
            <a:off x="1223953" y="3153269"/>
            <a:ext cx="107400" cy="430200"/>
          </a:xfrm>
          <a:prstGeom prst="straightConnector1">
            <a:avLst/>
          </a:prstGeom>
          <a:noFill/>
          <a:ln cap="flat" w="9525">
            <a:solidFill>
              <a:srgbClr val="000000"/>
            </a:solidFill>
            <a:prstDash val="solid"/>
            <a:round/>
            <a:headEnd len="lg" w="lg" type="none"/>
            <a:tailEnd len="lg" w="lg" type="triangle"/>
          </a:ln>
        </p:spPr>
      </p:cxnSp>
      <p:cxnSp>
        <p:nvCxnSpPr>
          <p:cNvPr id="315" name="Shape 315"/>
          <p:cNvCxnSpPr>
            <a:stCxn id="280" idx="5"/>
            <a:endCxn id="281" idx="0"/>
          </p:cNvCxnSpPr>
          <p:nvPr/>
        </p:nvCxnSpPr>
        <p:spPr>
          <a:xfrm>
            <a:off x="1452553" y="2772269"/>
            <a:ext cx="107400" cy="125400"/>
          </a:xfrm>
          <a:prstGeom prst="straightConnector1">
            <a:avLst/>
          </a:prstGeom>
          <a:noFill/>
          <a:ln cap="flat" w="9525">
            <a:solidFill>
              <a:srgbClr val="000000"/>
            </a:solidFill>
            <a:prstDash val="solid"/>
            <a:round/>
            <a:headEnd len="lg" w="lg" type="none"/>
            <a:tailEnd len="lg" w="lg" type="triangle"/>
          </a:ln>
        </p:spPr>
      </p:cxnSp>
      <p:cxnSp>
        <p:nvCxnSpPr>
          <p:cNvPr id="316" name="Shape 316"/>
          <p:cNvCxnSpPr>
            <a:stCxn id="281" idx="4"/>
            <a:endCxn id="286" idx="7"/>
          </p:cNvCxnSpPr>
          <p:nvPr/>
        </p:nvCxnSpPr>
        <p:spPr>
          <a:xfrm flipH="1">
            <a:off x="1376275" y="3018575"/>
            <a:ext cx="183600" cy="582600"/>
          </a:xfrm>
          <a:prstGeom prst="straightConnector1">
            <a:avLst/>
          </a:prstGeom>
          <a:noFill/>
          <a:ln cap="flat" w="9525">
            <a:solidFill>
              <a:srgbClr val="000000"/>
            </a:solidFill>
            <a:prstDash val="solid"/>
            <a:round/>
            <a:headEnd len="lg" w="lg" type="none"/>
            <a:tailEnd len="lg" w="lg" type="triangle"/>
          </a:ln>
        </p:spPr>
      </p:cxnSp>
      <p:cxnSp>
        <p:nvCxnSpPr>
          <p:cNvPr id="317" name="Shape 317"/>
          <p:cNvCxnSpPr>
            <a:stCxn id="281" idx="5"/>
            <a:endCxn id="283" idx="1"/>
          </p:cNvCxnSpPr>
          <p:nvPr/>
        </p:nvCxnSpPr>
        <p:spPr>
          <a:xfrm>
            <a:off x="1604953" y="3000869"/>
            <a:ext cx="138300" cy="143100"/>
          </a:xfrm>
          <a:prstGeom prst="straightConnector1">
            <a:avLst/>
          </a:prstGeom>
          <a:noFill/>
          <a:ln cap="flat" w="9525">
            <a:solidFill>
              <a:srgbClr val="000000"/>
            </a:solidFill>
            <a:prstDash val="solid"/>
            <a:round/>
            <a:headEnd len="lg" w="lg" type="none"/>
            <a:tailEnd len="lg" w="lg" type="triangle"/>
          </a:ln>
        </p:spPr>
      </p:cxnSp>
      <p:cxnSp>
        <p:nvCxnSpPr>
          <p:cNvPr id="318" name="Shape 318"/>
          <p:cNvCxnSpPr>
            <a:stCxn id="279" idx="5"/>
            <a:endCxn id="288" idx="1"/>
          </p:cNvCxnSpPr>
          <p:nvPr/>
        </p:nvCxnSpPr>
        <p:spPr>
          <a:xfrm>
            <a:off x="1909753" y="2619869"/>
            <a:ext cx="138300" cy="219300"/>
          </a:xfrm>
          <a:prstGeom prst="straightConnector1">
            <a:avLst/>
          </a:prstGeom>
          <a:noFill/>
          <a:ln cap="flat" w="9525">
            <a:solidFill>
              <a:srgbClr val="000000"/>
            </a:solidFill>
            <a:prstDash val="solid"/>
            <a:round/>
            <a:headEnd len="lg" w="lg" type="none"/>
            <a:tailEnd len="lg" w="lg" type="triangle"/>
          </a:ln>
        </p:spPr>
      </p:cxnSp>
      <p:cxnSp>
        <p:nvCxnSpPr>
          <p:cNvPr id="319" name="Shape 319"/>
          <p:cNvCxnSpPr>
            <a:stCxn id="288" idx="4"/>
            <a:endCxn id="292" idx="7"/>
          </p:cNvCxnSpPr>
          <p:nvPr/>
        </p:nvCxnSpPr>
        <p:spPr>
          <a:xfrm flipH="1">
            <a:off x="1833475" y="2942375"/>
            <a:ext cx="259800" cy="658800"/>
          </a:xfrm>
          <a:prstGeom prst="straightConnector1">
            <a:avLst/>
          </a:prstGeom>
          <a:noFill/>
          <a:ln cap="flat" w="9525">
            <a:solidFill>
              <a:srgbClr val="000000"/>
            </a:solidFill>
            <a:prstDash val="solid"/>
            <a:round/>
            <a:headEnd len="lg" w="lg" type="none"/>
            <a:tailEnd len="lg" w="lg" type="triangle"/>
          </a:ln>
        </p:spPr>
      </p:cxnSp>
      <p:cxnSp>
        <p:nvCxnSpPr>
          <p:cNvPr id="320" name="Shape 320"/>
          <p:cNvCxnSpPr>
            <a:stCxn id="283" idx="4"/>
            <a:endCxn id="292" idx="0"/>
          </p:cNvCxnSpPr>
          <p:nvPr/>
        </p:nvCxnSpPr>
        <p:spPr>
          <a:xfrm>
            <a:off x="1788475" y="3247175"/>
            <a:ext cx="0" cy="336300"/>
          </a:xfrm>
          <a:prstGeom prst="straightConnector1">
            <a:avLst/>
          </a:prstGeom>
          <a:noFill/>
          <a:ln cap="flat" w="9525">
            <a:solidFill>
              <a:srgbClr val="000000"/>
            </a:solidFill>
            <a:prstDash val="solid"/>
            <a:round/>
            <a:headEnd len="lg" w="lg" type="none"/>
            <a:tailEnd len="lg" w="lg" type="triangle"/>
          </a:ln>
        </p:spPr>
      </p:cxnSp>
      <p:cxnSp>
        <p:nvCxnSpPr>
          <p:cNvPr id="321" name="Shape 321"/>
          <p:cNvCxnSpPr>
            <a:stCxn id="286" idx="5"/>
            <a:endCxn id="289" idx="1"/>
          </p:cNvCxnSpPr>
          <p:nvPr/>
        </p:nvCxnSpPr>
        <p:spPr>
          <a:xfrm>
            <a:off x="1376353" y="3686669"/>
            <a:ext cx="138300" cy="66900"/>
          </a:xfrm>
          <a:prstGeom prst="straightConnector1">
            <a:avLst/>
          </a:prstGeom>
          <a:noFill/>
          <a:ln cap="flat" w="9525">
            <a:solidFill>
              <a:srgbClr val="000000"/>
            </a:solidFill>
            <a:prstDash val="solid"/>
            <a:round/>
            <a:headEnd len="lg" w="lg" type="none"/>
            <a:tailEnd len="lg" w="lg" type="triangle"/>
          </a:ln>
        </p:spPr>
      </p:cxnSp>
      <p:cxnSp>
        <p:nvCxnSpPr>
          <p:cNvPr id="322" name="Shape 322"/>
          <p:cNvCxnSpPr>
            <a:stCxn id="288" idx="5"/>
            <a:endCxn id="290" idx="2"/>
          </p:cNvCxnSpPr>
          <p:nvPr/>
        </p:nvCxnSpPr>
        <p:spPr>
          <a:xfrm flipH="1" rot="10800000">
            <a:off x="2138353" y="2897669"/>
            <a:ext cx="393300" cy="27000"/>
          </a:xfrm>
          <a:prstGeom prst="straightConnector1">
            <a:avLst/>
          </a:prstGeom>
          <a:noFill/>
          <a:ln cap="flat" w="9525">
            <a:solidFill>
              <a:srgbClr val="000000"/>
            </a:solidFill>
            <a:prstDash val="solid"/>
            <a:round/>
            <a:headEnd len="lg" w="lg" type="none"/>
            <a:tailEnd len="lg" w="lg" type="triangle"/>
          </a:ln>
        </p:spPr>
      </p:cxnSp>
      <p:cxnSp>
        <p:nvCxnSpPr>
          <p:cNvPr id="323" name="Shape 323"/>
          <p:cNvCxnSpPr>
            <a:stCxn id="290" idx="3"/>
            <a:endCxn id="294" idx="6"/>
          </p:cNvCxnSpPr>
          <p:nvPr/>
        </p:nvCxnSpPr>
        <p:spPr>
          <a:xfrm flipH="1">
            <a:off x="2004697" y="2940419"/>
            <a:ext cx="545700" cy="779700"/>
          </a:xfrm>
          <a:prstGeom prst="straightConnector1">
            <a:avLst/>
          </a:prstGeom>
          <a:noFill/>
          <a:ln cap="flat" w="9525">
            <a:solidFill>
              <a:srgbClr val="000000"/>
            </a:solidFill>
            <a:prstDash val="solid"/>
            <a:round/>
            <a:headEnd len="lg" w="lg" type="none"/>
            <a:tailEnd len="lg" w="lg" type="triangle"/>
          </a:ln>
        </p:spPr>
      </p:cxnSp>
      <p:cxnSp>
        <p:nvCxnSpPr>
          <p:cNvPr id="324" name="Shape 324"/>
          <p:cNvCxnSpPr>
            <a:stCxn id="290" idx="6"/>
            <a:endCxn id="300" idx="1"/>
          </p:cNvCxnSpPr>
          <p:nvPr/>
        </p:nvCxnSpPr>
        <p:spPr>
          <a:xfrm>
            <a:off x="2659225" y="2897675"/>
            <a:ext cx="194400" cy="215100"/>
          </a:xfrm>
          <a:prstGeom prst="straightConnector1">
            <a:avLst/>
          </a:prstGeom>
          <a:noFill/>
          <a:ln cap="flat" w="9525">
            <a:solidFill>
              <a:srgbClr val="000000"/>
            </a:solidFill>
            <a:prstDash val="solid"/>
            <a:round/>
            <a:headEnd len="lg" w="lg" type="none"/>
            <a:tailEnd len="lg" w="lg" type="triangle"/>
          </a:ln>
        </p:spPr>
      </p:cxnSp>
      <p:cxnSp>
        <p:nvCxnSpPr>
          <p:cNvPr id="325" name="Shape 325"/>
          <p:cNvCxnSpPr>
            <a:stCxn id="292" idx="5"/>
            <a:endCxn id="293" idx="0"/>
          </p:cNvCxnSpPr>
          <p:nvPr/>
        </p:nvCxnSpPr>
        <p:spPr>
          <a:xfrm flipH="1">
            <a:off x="1788553" y="3686669"/>
            <a:ext cx="45000" cy="201600"/>
          </a:xfrm>
          <a:prstGeom prst="straightConnector1">
            <a:avLst/>
          </a:prstGeom>
          <a:noFill/>
          <a:ln cap="flat" w="9525">
            <a:solidFill>
              <a:srgbClr val="000000"/>
            </a:solidFill>
            <a:prstDash val="solid"/>
            <a:round/>
            <a:headEnd len="lg" w="lg" type="none"/>
            <a:tailEnd len="lg" w="lg" type="triangle"/>
          </a:ln>
        </p:spPr>
      </p:cxnSp>
      <p:cxnSp>
        <p:nvCxnSpPr>
          <p:cNvPr id="326" name="Shape 326"/>
          <p:cNvCxnSpPr>
            <a:stCxn id="289" idx="5"/>
            <a:endCxn id="293" idx="1"/>
          </p:cNvCxnSpPr>
          <p:nvPr/>
        </p:nvCxnSpPr>
        <p:spPr>
          <a:xfrm>
            <a:off x="1604953" y="3839069"/>
            <a:ext cx="138300" cy="66900"/>
          </a:xfrm>
          <a:prstGeom prst="straightConnector1">
            <a:avLst/>
          </a:prstGeom>
          <a:noFill/>
          <a:ln cap="flat" w="9525">
            <a:solidFill>
              <a:srgbClr val="000000"/>
            </a:solidFill>
            <a:prstDash val="solid"/>
            <a:round/>
            <a:headEnd len="lg" w="lg" type="none"/>
            <a:tailEnd len="lg" w="lg" type="triangle"/>
          </a:ln>
        </p:spPr>
      </p:cxnSp>
      <p:cxnSp>
        <p:nvCxnSpPr>
          <p:cNvPr id="327" name="Shape 327"/>
          <p:cNvCxnSpPr>
            <a:stCxn id="293" idx="3"/>
            <a:endCxn id="296" idx="7"/>
          </p:cNvCxnSpPr>
          <p:nvPr/>
        </p:nvCxnSpPr>
        <p:spPr>
          <a:xfrm>
            <a:off x="1743397" y="3991469"/>
            <a:ext cx="14100" cy="143100"/>
          </a:xfrm>
          <a:prstGeom prst="straightConnector1">
            <a:avLst/>
          </a:prstGeom>
          <a:noFill/>
          <a:ln cap="flat" w="9525">
            <a:solidFill>
              <a:srgbClr val="000000"/>
            </a:solidFill>
            <a:prstDash val="solid"/>
            <a:round/>
            <a:headEnd len="lg" w="lg" type="none"/>
            <a:tailEnd len="lg" w="lg" type="triangle"/>
          </a:ln>
        </p:spPr>
      </p:cxnSp>
      <p:cxnSp>
        <p:nvCxnSpPr>
          <p:cNvPr id="328" name="Shape 328"/>
          <p:cNvCxnSpPr>
            <a:stCxn id="296" idx="6"/>
            <a:endCxn id="297" idx="3"/>
          </p:cNvCxnSpPr>
          <p:nvPr/>
        </p:nvCxnSpPr>
        <p:spPr>
          <a:xfrm flipH="1" rot="10800000">
            <a:off x="1776025" y="4143725"/>
            <a:ext cx="195900" cy="33600"/>
          </a:xfrm>
          <a:prstGeom prst="straightConnector1">
            <a:avLst/>
          </a:prstGeom>
          <a:noFill/>
          <a:ln cap="flat" w="9525">
            <a:solidFill>
              <a:srgbClr val="000000"/>
            </a:solidFill>
            <a:prstDash val="solid"/>
            <a:round/>
            <a:headEnd len="lg" w="lg" type="none"/>
            <a:tailEnd len="lg" w="lg" type="triangle"/>
          </a:ln>
        </p:spPr>
      </p:cxnSp>
      <p:cxnSp>
        <p:nvCxnSpPr>
          <p:cNvPr id="329" name="Shape 329"/>
          <p:cNvCxnSpPr>
            <a:stCxn id="297" idx="7"/>
            <a:endCxn id="298" idx="0"/>
          </p:cNvCxnSpPr>
          <p:nvPr/>
        </p:nvCxnSpPr>
        <p:spPr>
          <a:xfrm>
            <a:off x="2062153" y="4058380"/>
            <a:ext cx="259800" cy="134700"/>
          </a:xfrm>
          <a:prstGeom prst="straightConnector1">
            <a:avLst/>
          </a:prstGeom>
          <a:noFill/>
          <a:ln cap="flat" w="9525">
            <a:solidFill>
              <a:srgbClr val="000000"/>
            </a:solidFill>
            <a:prstDash val="solid"/>
            <a:round/>
            <a:headEnd len="lg" w="lg" type="none"/>
            <a:tailEnd len="lg" w="lg" type="triangle"/>
          </a:ln>
        </p:spPr>
      </p:cxnSp>
      <p:cxnSp>
        <p:nvCxnSpPr>
          <p:cNvPr id="330" name="Shape 330"/>
          <p:cNvCxnSpPr>
            <a:stCxn id="293" idx="5"/>
            <a:endCxn id="295" idx="2"/>
          </p:cNvCxnSpPr>
          <p:nvPr/>
        </p:nvCxnSpPr>
        <p:spPr>
          <a:xfrm flipH="1" rot="10800000">
            <a:off x="1833553" y="3872669"/>
            <a:ext cx="195900" cy="118800"/>
          </a:xfrm>
          <a:prstGeom prst="straightConnector1">
            <a:avLst/>
          </a:prstGeom>
          <a:noFill/>
          <a:ln cap="flat" w="9525">
            <a:solidFill>
              <a:srgbClr val="000000"/>
            </a:solidFill>
            <a:prstDash val="solid"/>
            <a:round/>
            <a:headEnd len="lg" w="lg" type="none"/>
            <a:tailEnd len="lg" w="lg" type="triangle"/>
          </a:ln>
        </p:spPr>
      </p:cxnSp>
      <p:cxnSp>
        <p:nvCxnSpPr>
          <p:cNvPr id="331" name="Shape 331"/>
          <p:cNvCxnSpPr>
            <a:stCxn id="294" idx="5"/>
            <a:endCxn id="295" idx="0"/>
          </p:cNvCxnSpPr>
          <p:nvPr/>
        </p:nvCxnSpPr>
        <p:spPr>
          <a:xfrm>
            <a:off x="1985953" y="3762869"/>
            <a:ext cx="107400" cy="49200"/>
          </a:xfrm>
          <a:prstGeom prst="straightConnector1">
            <a:avLst/>
          </a:prstGeom>
          <a:noFill/>
          <a:ln cap="flat" w="9525">
            <a:solidFill>
              <a:srgbClr val="000000"/>
            </a:solidFill>
            <a:prstDash val="solid"/>
            <a:round/>
            <a:headEnd len="lg" w="lg" type="none"/>
            <a:tailEnd len="lg" w="lg" type="triangle"/>
          </a:ln>
        </p:spPr>
      </p:cxnSp>
      <p:cxnSp>
        <p:nvCxnSpPr>
          <p:cNvPr id="332" name="Shape 332"/>
          <p:cNvCxnSpPr>
            <a:stCxn id="295" idx="5"/>
            <a:endCxn id="299" idx="3"/>
          </p:cNvCxnSpPr>
          <p:nvPr/>
        </p:nvCxnSpPr>
        <p:spPr>
          <a:xfrm>
            <a:off x="2138353" y="3915269"/>
            <a:ext cx="290700" cy="76200"/>
          </a:xfrm>
          <a:prstGeom prst="straightConnector1">
            <a:avLst/>
          </a:prstGeom>
          <a:noFill/>
          <a:ln cap="flat" w="9525">
            <a:solidFill>
              <a:srgbClr val="000000"/>
            </a:solidFill>
            <a:prstDash val="solid"/>
            <a:round/>
            <a:headEnd len="lg" w="lg" type="none"/>
            <a:tailEnd len="lg" w="lg" type="triangle"/>
          </a:ln>
        </p:spPr>
      </p:cxnSp>
      <p:cxnSp>
        <p:nvCxnSpPr>
          <p:cNvPr id="333" name="Shape 333"/>
          <p:cNvCxnSpPr>
            <a:endCxn id="300" idx="2"/>
          </p:cNvCxnSpPr>
          <p:nvPr/>
        </p:nvCxnSpPr>
        <p:spPr>
          <a:xfrm flipH="1" rot="10800000">
            <a:off x="2538172" y="3464384"/>
            <a:ext cx="667200" cy="484200"/>
          </a:xfrm>
          <a:prstGeom prst="straightConnector1">
            <a:avLst/>
          </a:prstGeom>
          <a:noFill/>
          <a:ln cap="flat" w="9525">
            <a:solidFill>
              <a:srgbClr val="000000"/>
            </a:solidFill>
            <a:prstDash val="solid"/>
            <a:round/>
            <a:headEnd len="lg" w="lg" type="none"/>
            <a:tailEnd len="lg" w="lg" type="triangle"/>
          </a:ln>
        </p:spPr>
      </p:cxnSp>
      <p:cxnSp>
        <p:nvCxnSpPr>
          <p:cNvPr id="334" name="Shape 334"/>
          <p:cNvCxnSpPr>
            <a:endCxn id="300" idx="2"/>
          </p:cNvCxnSpPr>
          <p:nvPr/>
        </p:nvCxnSpPr>
        <p:spPr>
          <a:xfrm flipH="1" rot="10800000">
            <a:off x="2385772" y="3464384"/>
            <a:ext cx="819600" cy="789000"/>
          </a:xfrm>
          <a:prstGeom prst="straightConnector1">
            <a:avLst/>
          </a:prstGeom>
          <a:noFill/>
          <a:ln cap="flat" w="9525">
            <a:solidFill>
              <a:srgbClr val="000000"/>
            </a:solidFill>
            <a:prstDash val="solid"/>
            <a:round/>
            <a:headEnd len="lg" w="lg" type="none"/>
            <a:tailEnd len="lg" w="lg" type="triangle"/>
          </a:ln>
        </p:spPr>
      </p:cxnSp>
      <p:cxnSp>
        <p:nvCxnSpPr>
          <p:cNvPr id="335" name="Shape 335"/>
          <p:cNvCxnSpPr>
            <a:stCxn id="295" idx="7"/>
            <a:endCxn id="300" idx="2"/>
          </p:cNvCxnSpPr>
          <p:nvPr/>
        </p:nvCxnSpPr>
        <p:spPr>
          <a:xfrm flipH="1" rot="10800000">
            <a:off x="2138353" y="3464380"/>
            <a:ext cx="1067100" cy="365400"/>
          </a:xfrm>
          <a:prstGeom prst="straightConnector1">
            <a:avLst/>
          </a:prstGeom>
          <a:noFill/>
          <a:ln cap="flat" w="9525">
            <a:solidFill>
              <a:srgbClr val="000000"/>
            </a:solidFill>
            <a:prstDash val="solid"/>
            <a:round/>
            <a:headEnd len="lg" w="lg" type="none"/>
            <a:tailEnd len="lg" w="lg" type="triangle"/>
          </a:ln>
        </p:spPr>
      </p:cxnSp>
      <p:cxnSp>
        <p:nvCxnSpPr>
          <p:cNvPr id="336" name="Shape 336"/>
          <p:cNvCxnSpPr>
            <a:endCxn id="300" idx="1"/>
          </p:cNvCxnSpPr>
          <p:nvPr/>
        </p:nvCxnSpPr>
        <p:spPr>
          <a:xfrm flipH="1" rot="10800000">
            <a:off x="2004622" y="3112634"/>
            <a:ext cx="849000" cy="607500"/>
          </a:xfrm>
          <a:prstGeom prst="straightConnector1">
            <a:avLst/>
          </a:prstGeom>
          <a:noFill/>
          <a:ln cap="flat" w="9525">
            <a:solidFill>
              <a:srgbClr val="000000"/>
            </a:solidFill>
            <a:prstDash val="solid"/>
            <a:round/>
            <a:headEnd len="lg" w="lg" type="none"/>
            <a:tailEnd len="lg" w="lg" type="triangle"/>
          </a:ln>
        </p:spPr>
      </p:cxnSp>
      <p:sp>
        <p:nvSpPr>
          <p:cNvPr id="337" name="Shape 337"/>
          <p:cNvSpPr/>
          <p:nvPr/>
        </p:nvSpPr>
        <p:spPr>
          <a:xfrm>
            <a:off x="3975675" y="2579075"/>
            <a:ext cx="1067099" cy="1067099"/>
          </a:xfrm>
          <a:prstGeom prst="mathNotEqual">
            <a:avLst>
              <a:gd fmla="val 23520" name="adj1"/>
              <a:gd fmla="val 6600000" name="adj2"/>
              <a:gd fmla="val 11760" name="adj3"/>
            </a:avLst>
          </a:prstGeom>
          <a:solidFill>
            <a:schemeClr val="accent6"/>
          </a:solidFill>
          <a:ln cap="flat" w="19050">
            <a:solidFill>
              <a:srgbClr val="69282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38" name="Shape 338"/>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339" name="Shape 339"/>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340" name="Shape 340"/>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47" name="Shape 47"/>
        <p:cNvGrpSpPr/>
        <p:nvPr/>
      </p:nvGrpSpPr>
      <p:grpSpPr>
        <a:xfrm>
          <a:off x="0" y="0"/>
          <a:ext cx="0" cy="0"/>
          <a:chOff x="0" y="0"/>
          <a:chExt cx="0" cy="0"/>
        </a:xfrm>
      </p:grpSpPr>
      <p:pic>
        <p:nvPicPr>
          <p:cNvPr id="48" name="Shape 48"/>
          <p:cNvPicPr preferRelativeResize="0"/>
          <p:nvPr/>
        </p:nvPicPr>
        <p:blipFill>
          <a:blip r:embed="rId3">
            <a:alphaModFix/>
          </a:blip>
          <a:stretch>
            <a:fillRect/>
          </a:stretch>
        </p:blipFill>
        <p:spPr>
          <a:xfrm>
            <a:off x="2539975" y="1921950"/>
            <a:ext cx="4125749" cy="1299600"/>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4" name="Shape 344"/>
        <p:cNvGrpSpPr/>
        <p:nvPr/>
      </p:nvGrpSpPr>
      <p:grpSpPr>
        <a:xfrm>
          <a:off x="0" y="0"/>
          <a:ext cx="0" cy="0"/>
          <a:chOff x="0" y="0"/>
          <a:chExt cx="0" cy="0"/>
        </a:xfrm>
      </p:grpSpPr>
      <p:cxnSp>
        <p:nvCxnSpPr>
          <p:cNvPr id="345" name="Shape 345"/>
          <p:cNvCxnSpPr>
            <a:stCxn id="346" idx="3"/>
            <a:endCxn id="347" idx="2"/>
          </p:cNvCxnSpPr>
          <p:nvPr/>
        </p:nvCxnSpPr>
        <p:spPr>
          <a:xfrm>
            <a:off x="3492562" y="2318165"/>
            <a:ext cx="2158800" cy="0"/>
          </a:xfrm>
          <a:prstGeom prst="straightConnector1">
            <a:avLst/>
          </a:prstGeom>
          <a:noFill/>
          <a:ln cap="flat" w="38100">
            <a:solidFill>
              <a:srgbClr val="B7B7B7"/>
            </a:solidFill>
            <a:prstDash val="solid"/>
            <a:round/>
            <a:headEnd len="lg" w="lg" type="triangle"/>
            <a:tailEnd len="lg" w="lg" type="triangle"/>
          </a:ln>
        </p:spPr>
      </p:cxnSp>
      <p:sp>
        <p:nvSpPr>
          <p:cNvPr id="348" name="Shape 348"/>
          <p:cNvSpPr txBox="1"/>
          <p:nvPr/>
        </p:nvSpPr>
        <p:spPr>
          <a:xfrm>
            <a:off x="3793350" y="1973775"/>
            <a:ext cx="1557300" cy="344399"/>
          </a:xfrm>
          <a:prstGeom prst="rect">
            <a:avLst/>
          </a:prstGeom>
          <a:noFill/>
          <a:ln>
            <a:noFill/>
          </a:ln>
        </p:spPr>
        <p:txBody>
          <a:bodyPr anchorCtr="0" anchor="ctr" bIns="91425" lIns="91425" rIns="91425" tIns="91425">
            <a:noAutofit/>
          </a:bodyPr>
          <a:lstStyle/>
          <a:p>
            <a:pPr lvl="0" rtl="0" algn="ctr">
              <a:spcBef>
                <a:spcPts val="0"/>
              </a:spcBef>
              <a:buNone/>
            </a:pPr>
            <a:r>
              <a:rPr b="1" lang="en">
                <a:solidFill>
                  <a:srgbClr val="999999"/>
                </a:solidFill>
              </a:rPr>
              <a:t>Identical</a:t>
            </a:r>
          </a:p>
        </p:txBody>
      </p:sp>
      <p:sp>
        <p:nvSpPr>
          <p:cNvPr id="349" name="Shape 349"/>
          <p:cNvSpPr txBox="1"/>
          <p:nvPr>
            <p:ph type="title"/>
          </p:nvPr>
        </p:nvSpPr>
        <p:spPr>
          <a:xfrm>
            <a:off x="457200" y="205975"/>
            <a:ext cx="8686800" cy="857400"/>
          </a:xfrm>
          <a:prstGeom prst="rect">
            <a:avLst/>
          </a:prstGeom>
        </p:spPr>
        <p:txBody>
          <a:bodyPr anchorCtr="0" anchor="b" bIns="91425" lIns="91425" rIns="91425" tIns="91425">
            <a:noAutofit/>
          </a:bodyPr>
          <a:lstStyle/>
          <a:p>
            <a:pPr lvl="0" rtl="0">
              <a:spcBef>
                <a:spcPts val="0"/>
              </a:spcBef>
              <a:buNone/>
            </a:pPr>
            <a:r>
              <a:rPr lang="en"/>
              <a:t>Problem: Logical links are neglected</a:t>
            </a:r>
          </a:p>
        </p:txBody>
      </p:sp>
      <p:sp>
        <p:nvSpPr>
          <p:cNvPr id="347" name="Shape 347"/>
          <p:cNvSpPr/>
          <p:nvPr/>
        </p:nvSpPr>
        <p:spPr>
          <a:xfrm>
            <a:off x="5651446" y="2012315"/>
            <a:ext cx="1510499" cy="611699"/>
          </a:xfrm>
          <a:prstGeom prst="ellipse">
            <a:avLst/>
          </a:prstGeom>
          <a:solidFill>
            <a:schemeClr val="accent1"/>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Clone</a:t>
            </a:r>
          </a:p>
        </p:txBody>
      </p:sp>
      <p:sp>
        <p:nvSpPr>
          <p:cNvPr id="350" name="Shape 350"/>
          <p:cNvSpPr/>
          <p:nvPr/>
        </p:nvSpPr>
        <p:spPr>
          <a:xfrm>
            <a:off x="4133404" y="3442118"/>
            <a:ext cx="877200" cy="877200"/>
          </a:xfrm>
          <a:prstGeom prst="diamond">
            <a:avLst/>
          </a:prstGeom>
          <a:solidFill>
            <a:srgbClr val="E67C0B"/>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U</a:t>
            </a:r>
          </a:p>
        </p:txBody>
      </p:sp>
      <p:cxnSp>
        <p:nvCxnSpPr>
          <p:cNvPr id="351" name="Shape 351"/>
          <p:cNvCxnSpPr>
            <a:stCxn id="346" idx="2"/>
            <a:endCxn id="350" idx="1"/>
          </p:cNvCxnSpPr>
          <p:nvPr/>
        </p:nvCxnSpPr>
        <p:spPr>
          <a:xfrm>
            <a:off x="2737312" y="2624015"/>
            <a:ext cx="1396200" cy="1256700"/>
          </a:xfrm>
          <a:prstGeom prst="straightConnector1">
            <a:avLst/>
          </a:prstGeom>
          <a:noFill/>
          <a:ln cap="flat" w="19050">
            <a:solidFill>
              <a:srgbClr val="000000"/>
            </a:solidFill>
            <a:prstDash val="solid"/>
            <a:round/>
            <a:headEnd len="lg" w="lg" type="none"/>
            <a:tailEnd len="lg" w="lg" type="triangle"/>
          </a:ln>
        </p:spPr>
      </p:cxnSp>
      <p:cxnSp>
        <p:nvCxnSpPr>
          <p:cNvPr id="352" name="Shape 352"/>
          <p:cNvCxnSpPr>
            <a:stCxn id="347" idx="4"/>
            <a:endCxn id="350" idx="3"/>
          </p:cNvCxnSpPr>
          <p:nvPr/>
        </p:nvCxnSpPr>
        <p:spPr>
          <a:xfrm flipH="1">
            <a:off x="5010496" y="2624015"/>
            <a:ext cx="1396200" cy="1256700"/>
          </a:xfrm>
          <a:prstGeom prst="straightConnector1">
            <a:avLst/>
          </a:prstGeom>
          <a:noFill/>
          <a:ln cap="flat" w="19050">
            <a:solidFill>
              <a:srgbClr val="000000"/>
            </a:solidFill>
            <a:prstDash val="solid"/>
            <a:round/>
            <a:headEnd len="lg" w="lg" type="none"/>
            <a:tailEnd len="lg" w="lg" type="triangle"/>
          </a:ln>
        </p:spPr>
      </p:cxnSp>
      <p:sp>
        <p:nvSpPr>
          <p:cNvPr id="346" name="Shape 346"/>
          <p:cNvSpPr/>
          <p:nvPr/>
        </p:nvSpPr>
        <p:spPr>
          <a:xfrm>
            <a:off x="1982062" y="2012315"/>
            <a:ext cx="1510499" cy="611699"/>
          </a:xfrm>
          <a:prstGeom prst="rect">
            <a:avLst/>
          </a:prstGeom>
          <a:solidFill>
            <a:schemeClr val="dk2"/>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rgbClr val="FFFFFF"/>
                </a:solidFill>
              </a:rPr>
              <a:t>Cooperate?</a:t>
            </a:r>
          </a:p>
        </p:txBody>
      </p:sp>
      <p:sp>
        <p:nvSpPr>
          <p:cNvPr id="353" name="Shape 353"/>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354" name="Shape 354"/>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355" name="Shape 355"/>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9" name="Shape 359"/>
        <p:cNvGrpSpPr/>
        <p:nvPr/>
      </p:nvGrpSpPr>
      <p:grpSpPr>
        <a:xfrm>
          <a:off x="0" y="0"/>
          <a:ext cx="0" cy="0"/>
          <a:chOff x="0" y="0"/>
          <a:chExt cx="0" cy="0"/>
        </a:xfrm>
      </p:grpSpPr>
      <p:sp>
        <p:nvSpPr>
          <p:cNvPr id="360" name="Shape 360"/>
          <p:cNvSpPr txBox="1"/>
          <p:nvPr>
            <p:ph type="title"/>
          </p:nvPr>
        </p:nvSpPr>
        <p:spPr>
          <a:xfrm>
            <a:off x="457200" y="205975"/>
            <a:ext cx="8686800" cy="857400"/>
          </a:xfrm>
          <a:prstGeom prst="rect">
            <a:avLst/>
          </a:prstGeom>
        </p:spPr>
        <p:txBody>
          <a:bodyPr anchorCtr="0" anchor="b" bIns="91425" lIns="91425" rIns="91425" tIns="91425">
            <a:noAutofit/>
          </a:bodyPr>
          <a:lstStyle/>
          <a:p>
            <a:pPr lvl="0" rtl="0">
              <a:spcBef>
                <a:spcPts val="0"/>
              </a:spcBef>
              <a:buNone/>
            </a:pPr>
            <a:r>
              <a:rPr lang="en"/>
              <a:t>Problem: Logical links are neglected</a:t>
            </a:r>
          </a:p>
        </p:txBody>
      </p:sp>
      <p:sp>
        <p:nvSpPr>
          <p:cNvPr id="361" name="Shape 361"/>
          <p:cNvSpPr/>
          <p:nvPr/>
        </p:nvSpPr>
        <p:spPr>
          <a:xfrm>
            <a:off x="5651446" y="2012315"/>
            <a:ext cx="1510499" cy="611699"/>
          </a:xfrm>
          <a:prstGeom prst="ellipse">
            <a:avLst/>
          </a:prstGeom>
          <a:solidFill>
            <a:schemeClr val="accent1"/>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Clone</a:t>
            </a:r>
          </a:p>
        </p:txBody>
      </p:sp>
      <p:sp>
        <p:nvSpPr>
          <p:cNvPr id="362" name="Shape 362"/>
          <p:cNvSpPr/>
          <p:nvPr/>
        </p:nvSpPr>
        <p:spPr>
          <a:xfrm>
            <a:off x="4133404" y="3442118"/>
            <a:ext cx="877200" cy="877200"/>
          </a:xfrm>
          <a:prstGeom prst="diamond">
            <a:avLst/>
          </a:prstGeom>
          <a:solidFill>
            <a:srgbClr val="E67C0B"/>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U</a:t>
            </a:r>
          </a:p>
        </p:txBody>
      </p:sp>
      <p:cxnSp>
        <p:nvCxnSpPr>
          <p:cNvPr id="363" name="Shape 363"/>
          <p:cNvCxnSpPr>
            <a:stCxn id="364" idx="2"/>
            <a:endCxn id="362" idx="1"/>
          </p:cNvCxnSpPr>
          <p:nvPr/>
        </p:nvCxnSpPr>
        <p:spPr>
          <a:xfrm>
            <a:off x="2737312" y="2624015"/>
            <a:ext cx="1396200" cy="1256700"/>
          </a:xfrm>
          <a:prstGeom prst="straightConnector1">
            <a:avLst/>
          </a:prstGeom>
          <a:noFill/>
          <a:ln cap="flat" w="19050">
            <a:solidFill>
              <a:srgbClr val="000000"/>
            </a:solidFill>
            <a:prstDash val="solid"/>
            <a:round/>
            <a:headEnd len="lg" w="lg" type="none"/>
            <a:tailEnd len="lg" w="lg" type="triangle"/>
          </a:ln>
        </p:spPr>
      </p:cxnSp>
      <p:sp>
        <p:nvSpPr>
          <p:cNvPr id="364" name="Shape 364"/>
          <p:cNvSpPr/>
          <p:nvPr/>
        </p:nvSpPr>
        <p:spPr>
          <a:xfrm>
            <a:off x="1982062" y="2012315"/>
            <a:ext cx="1510499" cy="611699"/>
          </a:xfrm>
          <a:prstGeom prst="rect">
            <a:avLst/>
          </a:prstGeom>
          <a:solidFill>
            <a:schemeClr val="dk2"/>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rgbClr val="FFFFFF"/>
                </a:solidFill>
              </a:rPr>
              <a:t>Cooperate?</a:t>
            </a:r>
          </a:p>
        </p:txBody>
      </p:sp>
      <p:sp>
        <p:nvSpPr>
          <p:cNvPr id="365" name="Shape 365"/>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366" name="Shape 366"/>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cxnSp>
        <p:nvCxnSpPr>
          <p:cNvPr id="367" name="Shape 367"/>
          <p:cNvCxnSpPr>
            <a:stCxn id="368" idx="4"/>
            <a:endCxn id="369" idx="3"/>
          </p:cNvCxnSpPr>
          <p:nvPr/>
        </p:nvCxnSpPr>
        <p:spPr>
          <a:xfrm flipH="1">
            <a:off x="5010496" y="2624015"/>
            <a:ext cx="1396200" cy="1256700"/>
          </a:xfrm>
          <a:prstGeom prst="straightConnector1">
            <a:avLst/>
          </a:prstGeom>
          <a:noFill/>
          <a:ln cap="flat" w="19050">
            <a:solidFill>
              <a:srgbClr val="000000"/>
            </a:solidFill>
            <a:prstDash val="solid"/>
            <a:round/>
            <a:headEnd len="lg" w="lg" type="none"/>
            <a:tailEnd len="lg" w="lg" type="triangle"/>
          </a:ln>
        </p:spPr>
      </p:cxnSp>
      <p:sp>
        <p:nvSpPr>
          <p:cNvPr id="370" name="Shape 370"/>
          <p:cNvSpPr/>
          <p:nvPr/>
        </p:nvSpPr>
        <p:spPr>
          <a:xfrm>
            <a:off x="6406699" y="3264850"/>
            <a:ext cx="1108799" cy="1631099"/>
          </a:xfrm>
          <a:prstGeom prst="roundRect">
            <a:avLst>
              <a:gd fmla="val 16667" name="adj"/>
            </a:avLst>
          </a:prstGeom>
          <a:solidFill>
            <a:schemeClr val="accent1"/>
          </a:solidFill>
          <a:ln cap="flat" w="3810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3000"/>
              <a:t>C</a:t>
            </a:r>
            <a:r>
              <a:rPr lang="en" sz="2400"/>
              <a:t>D</a:t>
            </a:r>
          </a:p>
        </p:txBody>
      </p:sp>
      <p:sp>
        <p:nvSpPr>
          <p:cNvPr id="371" name="Shape 371"/>
          <p:cNvSpPr/>
          <p:nvPr/>
        </p:nvSpPr>
        <p:spPr>
          <a:xfrm>
            <a:off x="6846921" y="4290723"/>
            <a:ext cx="543599" cy="479999"/>
          </a:xfrm>
          <a:prstGeom prst="roundRect">
            <a:avLst>
              <a:gd fmla="val 16667" name="adj"/>
            </a:avLst>
          </a:prstGeom>
          <a:solidFill>
            <a:schemeClr val="dk2"/>
          </a:solidFill>
          <a:ln cap="flat" w="28575">
            <a:solidFill>
              <a:schemeClr val="accent3"/>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400">
                <a:solidFill>
                  <a:srgbClr val="FFFFFF"/>
                </a:solidFill>
              </a:rPr>
              <a:t>C</a:t>
            </a:r>
          </a:p>
        </p:txBody>
      </p:sp>
      <p:sp>
        <p:nvSpPr>
          <p:cNvPr id="372" name="Shape 372"/>
          <p:cNvSpPr/>
          <p:nvPr/>
        </p:nvSpPr>
        <p:spPr>
          <a:xfrm>
            <a:off x="7625900" y="3264850"/>
            <a:ext cx="1108799" cy="1631099"/>
          </a:xfrm>
          <a:prstGeom prst="roundRect">
            <a:avLst>
              <a:gd fmla="val 16667" name="adj"/>
            </a:avLst>
          </a:prstGeom>
          <a:solidFill>
            <a:schemeClr val="accent1"/>
          </a:solidFill>
          <a:ln cap="flat" w="3810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3000"/>
              <a:t>C</a:t>
            </a:r>
            <a:r>
              <a:rPr lang="en" sz="2400"/>
              <a:t>D</a:t>
            </a:r>
          </a:p>
        </p:txBody>
      </p:sp>
      <p:sp>
        <p:nvSpPr>
          <p:cNvPr id="373" name="Shape 373"/>
          <p:cNvSpPr/>
          <p:nvPr/>
        </p:nvSpPr>
        <p:spPr>
          <a:xfrm>
            <a:off x="8066121" y="4290723"/>
            <a:ext cx="543599" cy="479999"/>
          </a:xfrm>
          <a:prstGeom prst="roundRect">
            <a:avLst>
              <a:gd fmla="val 16667" name="adj"/>
            </a:avLst>
          </a:prstGeom>
          <a:solidFill>
            <a:schemeClr val="dk2"/>
          </a:solidFill>
          <a:ln cap="flat" w="28575">
            <a:solidFill>
              <a:schemeClr val="accent3"/>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400">
                <a:solidFill>
                  <a:srgbClr val="FFFFFF"/>
                </a:solidFill>
              </a:rPr>
              <a:t>D</a:t>
            </a:r>
          </a:p>
        </p:txBody>
      </p:sp>
      <p:sp>
        <p:nvSpPr>
          <p:cNvPr id="374" name="Shape 374"/>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8" name="Shape 378"/>
        <p:cNvGrpSpPr/>
        <p:nvPr/>
      </p:nvGrpSpPr>
      <p:grpSpPr>
        <a:xfrm>
          <a:off x="0" y="0"/>
          <a:ext cx="0" cy="0"/>
          <a:chOff x="0" y="0"/>
          <a:chExt cx="0" cy="0"/>
        </a:xfrm>
      </p:grpSpPr>
      <p:sp>
        <p:nvSpPr>
          <p:cNvPr id="379" name="Shape 379"/>
          <p:cNvSpPr txBox="1"/>
          <p:nvPr>
            <p:ph type="title"/>
          </p:nvPr>
        </p:nvSpPr>
        <p:spPr>
          <a:xfrm>
            <a:off x="457200" y="205975"/>
            <a:ext cx="8277600" cy="857400"/>
          </a:xfrm>
          <a:prstGeom prst="rect">
            <a:avLst/>
          </a:prstGeom>
        </p:spPr>
        <p:txBody>
          <a:bodyPr anchorCtr="0" anchor="b" bIns="91425" lIns="91425" rIns="91425" tIns="91425">
            <a:noAutofit/>
          </a:bodyPr>
          <a:lstStyle/>
          <a:p>
            <a:pPr lvl="0" rtl="0">
              <a:spcBef>
                <a:spcPts val="0"/>
              </a:spcBef>
              <a:buNone/>
            </a:pPr>
            <a:r>
              <a:rPr lang="en"/>
              <a:t>Problem: Logical links are neglected</a:t>
            </a:r>
          </a:p>
        </p:txBody>
      </p:sp>
      <p:sp>
        <p:nvSpPr>
          <p:cNvPr id="380" name="Shape 380"/>
          <p:cNvSpPr/>
          <p:nvPr/>
        </p:nvSpPr>
        <p:spPr>
          <a:xfrm>
            <a:off x="5651446" y="2012315"/>
            <a:ext cx="1510499" cy="611699"/>
          </a:xfrm>
          <a:prstGeom prst="ellipse">
            <a:avLst/>
          </a:prstGeom>
          <a:solidFill>
            <a:schemeClr val="accent1"/>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Clone</a:t>
            </a:r>
          </a:p>
        </p:txBody>
      </p:sp>
      <p:sp>
        <p:nvSpPr>
          <p:cNvPr id="381" name="Shape 381"/>
          <p:cNvSpPr/>
          <p:nvPr/>
        </p:nvSpPr>
        <p:spPr>
          <a:xfrm>
            <a:off x="4133404" y="3442118"/>
            <a:ext cx="877200" cy="877200"/>
          </a:xfrm>
          <a:prstGeom prst="diamond">
            <a:avLst/>
          </a:prstGeom>
          <a:solidFill>
            <a:srgbClr val="E67C0B"/>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U</a:t>
            </a:r>
          </a:p>
        </p:txBody>
      </p:sp>
      <p:cxnSp>
        <p:nvCxnSpPr>
          <p:cNvPr id="382" name="Shape 382"/>
          <p:cNvCxnSpPr>
            <a:stCxn id="383" idx="2"/>
            <a:endCxn id="381" idx="1"/>
          </p:cNvCxnSpPr>
          <p:nvPr/>
        </p:nvCxnSpPr>
        <p:spPr>
          <a:xfrm>
            <a:off x="2737312" y="2624015"/>
            <a:ext cx="1396200" cy="1256700"/>
          </a:xfrm>
          <a:prstGeom prst="straightConnector1">
            <a:avLst/>
          </a:prstGeom>
          <a:noFill/>
          <a:ln cap="flat" w="19050">
            <a:solidFill>
              <a:srgbClr val="000000"/>
            </a:solidFill>
            <a:prstDash val="solid"/>
            <a:round/>
            <a:headEnd len="lg" w="lg" type="none"/>
            <a:tailEnd len="lg" w="lg" type="triangle"/>
          </a:ln>
        </p:spPr>
      </p:cxnSp>
      <p:cxnSp>
        <p:nvCxnSpPr>
          <p:cNvPr id="384" name="Shape 384"/>
          <p:cNvCxnSpPr>
            <a:stCxn id="380" idx="4"/>
            <a:endCxn id="381" idx="3"/>
          </p:cNvCxnSpPr>
          <p:nvPr/>
        </p:nvCxnSpPr>
        <p:spPr>
          <a:xfrm flipH="1">
            <a:off x="5010496" y="2624015"/>
            <a:ext cx="1396200" cy="1256700"/>
          </a:xfrm>
          <a:prstGeom prst="straightConnector1">
            <a:avLst/>
          </a:prstGeom>
          <a:noFill/>
          <a:ln cap="flat" w="19050">
            <a:solidFill>
              <a:srgbClr val="000000"/>
            </a:solidFill>
            <a:prstDash val="solid"/>
            <a:round/>
            <a:headEnd len="lg" w="lg" type="none"/>
            <a:tailEnd len="lg" w="lg" type="triangle"/>
          </a:ln>
        </p:spPr>
      </p:cxnSp>
      <p:sp>
        <p:nvSpPr>
          <p:cNvPr id="383" name="Shape 383"/>
          <p:cNvSpPr/>
          <p:nvPr/>
        </p:nvSpPr>
        <p:spPr>
          <a:xfrm>
            <a:off x="1982062" y="2012315"/>
            <a:ext cx="1510499" cy="611699"/>
          </a:xfrm>
          <a:prstGeom prst="rect">
            <a:avLst/>
          </a:prstGeom>
          <a:solidFill>
            <a:schemeClr val="dk2"/>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rgbClr val="FFFFFF"/>
                </a:solidFill>
              </a:rPr>
              <a:t>Cooperate?</a:t>
            </a:r>
          </a:p>
        </p:txBody>
      </p:sp>
      <p:sp>
        <p:nvSpPr>
          <p:cNvPr id="385" name="Shape 385"/>
          <p:cNvSpPr/>
          <p:nvPr/>
        </p:nvSpPr>
        <p:spPr>
          <a:xfrm>
            <a:off x="6406699" y="3264850"/>
            <a:ext cx="1108799" cy="1631099"/>
          </a:xfrm>
          <a:prstGeom prst="roundRect">
            <a:avLst>
              <a:gd fmla="val 16667" name="adj"/>
            </a:avLst>
          </a:prstGeom>
          <a:solidFill>
            <a:schemeClr val="accent1"/>
          </a:solidFill>
          <a:ln cap="flat" w="3810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3000"/>
              <a:t>C</a:t>
            </a:r>
            <a:r>
              <a:rPr lang="en" sz="2400"/>
              <a:t>D</a:t>
            </a:r>
          </a:p>
        </p:txBody>
      </p:sp>
      <p:sp>
        <p:nvSpPr>
          <p:cNvPr id="386" name="Shape 386"/>
          <p:cNvSpPr/>
          <p:nvPr/>
        </p:nvSpPr>
        <p:spPr>
          <a:xfrm>
            <a:off x="6846921" y="4290723"/>
            <a:ext cx="543599" cy="479999"/>
          </a:xfrm>
          <a:prstGeom prst="roundRect">
            <a:avLst>
              <a:gd fmla="val 16667" name="adj"/>
            </a:avLst>
          </a:prstGeom>
          <a:solidFill>
            <a:schemeClr val="dk2"/>
          </a:solidFill>
          <a:ln cap="flat" w="28575">
            <a:solidFill>
              <a:schemeClr val="accent3"/>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400">
                <a:solidFill>
                  <a:srgbClr val="FFFFFF"/>
                </a:solidFill>
              </a:rPr>
              <a:t>C</a:t>
            </a:r>
          </a:p>
        </p:txBody>
      </p:sp>
      <p:sp>
        <p:nvSpPr>
          <p:cNvPr id="387" name="Shape 387"/>
          <p:cNvSpPr/>
          <p:nvPr/>
        </p:nvSpPr>
        <p:spPr>
          <a:xfrm>
            <a:off x="7625900" y="3264850"/>
            <a:ext cx="1108799" cy="1631099"/>
          </a:xfrm>
          <a:prstGeom prst="roundRect">
            <a:avLst>
              <a:gd fmla="val 16667" name="adj"/>
            </a:avLst>
          </a:prstGeom>
          <a:solidFill>
            <a:schemeClr val="accent1"/>
          </a:solidFill>
          <a:ln cap="flat" w="3810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3000"/>
              <a:t>C</a:t>
            </a:r>
            <a:r>
              <a:rPr lang="en" sz="2400"/>
              <a:t>D</a:t>
            </a:r>
          </a:p>
        </p:txBody>
      </p:sp>
      <p:sp>
        <p:nvSpPr>
          <p:cNvPr id="388" name="Shape 388"/>
          <p:cNvSpPr/>
          <p:nvPr/>
        </p:nvSpPr>
        <p:spPr>
          <a:xfrm>
            <a:off x="8066121" y="4290723"/>
            <a:ext cx="543599" cy="479999"/>
          </a:xfrm>
          <a:prstGeom prst="roundRect">
            <a:avLst>
              <a:gd fmla="val 16667" name="adj"/>
            </a:avLst>
          </a:prstGeom>
          <a:solidFill>
            <a:schemeClr val="dk2"/>
          </a:solidFill>
          <a:ln cap="flat" w="28575">
            <a:solidFill>
              <a:schemeClr val="accent3"/>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400">
                <a:solidFill>
                  <a:srgbClr val="FFFFFF"/>
                </a:solidFill>
              </a:rPr>
              <a:t>D</a:t>
            </a:r>
          </a:p>
        </p:txBody>
      </p:sp>
      <p:cxnSp>
        <p:nvCxnSpPr>
          <p:cNvPr id="389" name="Shape 389"/>
          <p:cNvCxnSpPr>
            <a:stCxn id="383" idx="3"/>
            <a:endCxn id="380" idx="2"/>
          </p:cNvCxnSpPr>
          <p:nvPr/>
        </p:nvCxnSpPr>
        <p:spPr>
          <a:xfrm>
            <a:off x="3492562" y="2318165"/>
            <a:ext cx="2158800" cy="0"/>
          </a:xfrm>
          <a:prstGeom prst="straightConnector1">
            <a:avLst/>
          </a:prstGeom>
          <a:noFill/>
          <a:ln cap="flat" w="38100">
            <a:solidFill>
              <a:srgbClr val="B7B7B7"/>
            </a:solidFill>
            <a:prstDash val="solid"/>
            <a:round/>
            <a:headEnd len="lg" w="lg" type="triangle"/>
            <a:tailEnd len="lg" w="lg" type="triangle"/>
          </a:ln>
        </p:spPr>
      </p:cxnSp>
      <p:sp>
        <p:nvSpPr>
          <p:cNvPr id="390" name="Shape 390"/>
          <p:cNvSpPr/>
          <p:nvPr/>
        </p:nvSpPr>
        <p:spPr>
          <a:xfrm>
            <a:off x="4097850" y="1844025"/>
            <a:ext cx="948300" cy="948300"/>
          </a:xfrm>
          <a:prstGeom prst="mathMultiply">
            <a:avLst>
              <a:gd fmla="val 23520" name="adj1"/>
            </a:avLst>
          </a:prstGeom>
          <a:solidFill>
            <a:schemeClr val="accent6"/>
          </a:solidFill>
          <a:ln cap="flat" w="19050">
            <a:solidFill>
              <a:srgbClr val="69282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91" name="Shape 391"/>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392" name="Shape 392"/>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393" name="Shape 393"/>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7" name="Shape 397"/>
        <p:cNvGrpSpPr/>
        <p:nvPr/>
      </p:nvGrpSpPr>
      <p:grpSpPr>
        <a:xfrm>
          <a:off x="0" y="0"/>
          <a:ext cx="0" cy="0"/>
          <a:chOff x="0" y="0"/>
          <a:chExt cx="0" cy="0"/>
        </a:xfrm>
      </p:grpSpPr>
      <p:sp>
        <p:nvSpPr>
          <p:cNvPr id="398" name="Shape 398"/>
          <p:cNvSpPr txBox="1"/>
          <p:nvPr>
            <p:ph type="ctrTitle"/>
          </p:nvPr>
        </p:nvSpPr>
        <p:spPr>
          <a:xfrm>
            <a:off x="685800" y="1867781"/>
            <a:ext cx="7772400" cy="1648800"/>
          </a:xfrm>
          <a:prstGeom prst="rect">
            <a:avLst/>
          </a:prstGeom>
        </p:spPr>
        <p:txBody>
          <a:bodyPr anchorCtr="0" anchor="b" bIns="91425" lIns="91425" rIns="91425" tIns="91425">
            <a:noAutofit/>
          </a:bodyPr>
          <a:lstStyle/>
          <a:p>
            <a:pPr lvl="0" rtl="0">
              <a:spcBef>
                <a:spcPts val="0"/>
              </a:spcBef>
              <a:buNone/>
            </a:pPr>
            <a:r>
              <a:rPr lang="en" sz="4800"/>
              <a:t>Causal counterfactuals aren’t idealized what ifs.</a:t>
            </a:r>
          </a:p>
        </p:txBody>
      </p:sp>
      <p:sp>
        <p:nvSpPr>
          <p:cNvPr id="399" name="Shape 399"/>
          <p:cNvSpPr txBox="1"/>
          <p:nvPr>
            <p:ph idx="1" type="subTitle"/>
          </p:nvPr>
        </p:nvSpPr>
        <p:spPr>
          <a:xfrm>
            <a:off x="685800" y="3627024"/>
            <a:ext cx="7772400" cy="1106999"/>
          </a:xfrm>
          <a:prstGeom prst="rect">
            <a:avLst/>
          </a:prstGeom>
        </p:spPr>
        <p:txBody>
          <a:bodyPr anchorCtr="0" anchor="t" bIns="91425" lIns="91425" rIns="91425" tIns="91425">
            <a:noAutofit/>
          </a:bodyPr>
          <a:lstStyle/>
          <a:p>
            <a:pPr lvl="0" rtl="0">
              <a:spcBef>
                <a:spcPts val="0"/>
              </a:spcBef>
              <a:buNone/>
            </a:pPr>
            <a:r>
              <a:rPr lang="en"/>
              <a:t>Humans take logical non-causal connections into account. Causal counterfactuals don’t.</a:t>
            </a:r>
          </a:p>
        </p:txBody>
      </p:sp>
      <p:sp>
        <p:nvSpPr>
          <p:cNvPr id="400" name="Shape 400"/>
          <p:cNvSpPr/>
          <p:nvPr/>
        </p:nvSpPr>
        <p:spPr>
          <a:xfrm>
            <a:off x="146400" y="-25"/>
            <a:ext cx="146399" cy="34670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401" name="Shape 401"/>
          <p:cNvSpPr/>
          <p:nvPr/>
        </p:nvSpPr>
        <p:spPr>
          <a:xfrm>
            <a:off x="0" y="50"/>
            <a:ext cx="146399" cy="34670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402" name="Shape 402"/>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6" name="Shape 406"/>
        <p:cNvGrpSpPr/>
        <p:nvPr/>
      </p:nvGrpSpPr>
      <p:grpSpPr>
        <a:xfrm>
          <a:off x="0" y="0"/>
          <a:ext cx="0" cy="0"/>
          <a:chOff x="0" y="0"/>
          <a:chExt cx="0" cy="0"/>
        </a:xfrm>
      </p:grpSpPr>
      <p:sp>
        <p:nvSpPr>
          <p:cNvPr id="407" name="Shape 407"/>
          <p:cNvSpPr txBox="1"/>
          <p:nvPr>
            <p:ph type="ctrTitle"/>
          </p:nvPr>
        </p:nvSpPr>
        <p:spPr>
          <a:xfrm>
            <a:off x="432900" y="1998599"/>
            <a:ext cx="8278199" cy="1146299"/>
          </a:xfrm>
          <a:prstGeom prst="rect">
            <a:avLst/>
          </a:prstGeom>
          <a:noFill/>
          <a:ln>
            <a:noFill/>
          </a:ln>
        </p:spPr>
        <p:txBody>
          <a:bodyPr anchorCtr="0" anchor="ctr" bIns="91425" lIns="91425" rIns="91425" tIns="91425">
            <a:noAutofit/>
          </a:bodyPr>
          <a:lstStyle/>
          <a:p>
            <a:pPr lvl="0" rtl="0" algn="ctr">
              <a:spcBef>
                <a:spcPts val="0"/>
              </a:spcBef>
              <a:buNone/>
            </a:pPr>
            <a:r>
              <a:rPr lang="en" sz="6000"/>
              <a:t>What is a what if?</a:t>
            </a:r>
          </a:p>
        </p:txBody>
      </p:sp>
      <p:sp>
        <p:nvSpPr>
          <p:cNvPr id="408" name="Shape 408"/>
          <p:cNvSpPr/>
          <p:nvPr/>
        </p:nvSpPr>
        <p:spPr>
          <a:xfrm>
            <a:off x="146400" y="0"/>
            <a:ext cx="146399" cy="51434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409" name="Shape 409"/>
          <p:cNvSpPr/>
          <p:nvPr/>
        </p:nvSpPr>
        <p:spPr>
          <a:xfrm>
            <a:off x="0" y="79"/>
            <a:ext cx="146399" cy="51434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410" name="Shape 410"/>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414" name="Shape 414"/>
        <p:cNvGrpSpPr/>
        <p:nvPr/>
      </p:nvGrpSpPr>
      <p:grpSpPr>
        <a:xfrm>
          <a:off x="0" y="0"/>
          <a:ext cx="0" cy="0"/>
          <a:chOff x="0" y="0"/>
          <a:chExt cx="0" cy="0"/>
        </a:xfrm>
      </p:grpSpPr>
      <p:sp>
        <p:nvSpPr>
          <p:cNvPr id="415" name="Shape 415"/>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Attempt #3: Repair causal graphs</a:t>
            </a:r>
          </a:p>
        </p:txBody>
      </p:sp>
      <p:sp>
        <p:nvSpPr>
          <p:cNvPr id="416" name="Shape 416"/>
          <p:cNvSpPr/>
          <p:nvPr/>
        </p:nvSpPr>
        <p:spPr>
          <a:xfrm>
            <a:off x="5651434" y="2707090"/>
            <a:ext cx="1510499" cy="611699"/>
          </a:xfrm>
          <a:prstGeom prst="ellipse">
            <a:avLst/>
          </a:prstGeom>
          <a:solidFill>
            <a:schemeClr val="accent1"/>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Clone</a:t>
            </a:r>
          </a:p>
        </p:txBody>
      </p:sp>
      <p:sp>
        <p:nvSpPr>
          <p:cNvPr id="417" name="Shape 417"/>
          <p:cNvSpPr/>
          <p:nvPr/>
        </p:nvSpPr>
        <p:spPr>
          <a:xfrm>
            <a:off x="4133391" y="3712843"/>
            <a:ext cx="877200" cy="877200"/>
          </a:xfrm>
          <a:prstGeom prst="diamond">
            <a:avLst/>
          </a:prstGeom>
          <a:solidFill>
            <a:srgbClr val="E67C0B"/>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U</a:t>
            </a:r>
          </a:p>
        </p:txBody>
      </p:sp>
      <p:cxnSp>
        <p:nvCxnSpPr>
          <p:cNvPr id="418" name="Shape 418"/>
          <p:cNvCxnSpPr>
            <a:stCxn id="419" idx="4"/>
            <a:endCxn id="417" idx="1"/>
          </p:cNvCxnSpPr>
          <p:nvPr/>
        </p:nvCxnSpPr>
        <p:spPr>
          <a:xfrm>
            <a:off x="2737334" y="3318790"/>
            <a:ext cx="1396199" cy="832800"/>
          </a:xfrm>
          <a:prstGeom prst="straightConnector1">
            <a:avLst/>
          </a:prstGeom>
          <a:noFill/>
          <a:ln cap="flat" w="19050">
            <a:solidFill>
              <a:srgbClr val="000000"/>
            </a:solidFill>
            <a:prstDash val="solid"/>
            <a:round/>
            <a:headEnd len="lg" w="lg" type="none"/>
            <a:tailEnd len="lg" w="lg" type="triangle"/>
          </a:ln>
        </p:spPr>
      </p:cxnSp>
      <p:cxnSp>
        <p:nvCxnSpPr>
          <p:cNvPr id="420" name="Shape 420"/>
          <p:cNvCxnSpPr>
            <a:stCxn id="416" idx="4"/>
            <a:endCxn id="417" idx="3"/>
          </p:cNvCxnSpPr>
          <p:nvPr/>
        </p:nvCxnSpPr>
        <p:spPr>
          <a:xfrm flipH="1">
            <a:off x="5010484" y="3318790"/>
            <a:ext cx="1396200" cy="832800"/>
          </a:xfrm>
          <a:prstGeom prst="straightConnector1">
            <a:avLst/>
          </a:prstGeom>
          <a:noFill/>
          <a:ln cap="flat" w="19050">
            <a:solidFill>
              <a:srgbClr val="000000"/>
            </a:solidFill>
            <a:prstDash val="solid"/>
            <a:round/>
            <a:headEnd len="lg" w="lg" type="none"/>
            <a:tailEnd len="lg" w="lg" type="triangle"/>
          </a:ln>
        </p:spPr>
      </p:cxnSp>
      <p:sp>
        <p:nvSpPr>
          <p:cNvPr id="421" name="Shape 421"/>
          <p:cNvSpPr/>
          <p:nvPr/>
        </p:nvSpPr>
        <p:spPr>
          <a:xfrm>
            <a:off x="3816750" y="1810190"/>
            <a:ext cx="1510499" cy="611699"/>
          </a:xfrm>
          <a:prstGeom prst="rect">
            <a:avLst/>
          </a:prstGeom>
          <a:solidFill>
            <a:schemeClr val="accent5"/>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rgbClr val="FFFFFF"/>
                </a:solidFill>
              </a:rPr>
              <a:t>Cooperate?</a:t>
            </a:r>
          </a:p>
        </p:txBody>
      </p:sp>
      <p:sp>
        <p:nvSpPr>
          <p:cNvPr id="419" name="Shape 419"/>
          <p:cNvSpPr/>
          <p:nvPr/>
        </p:nvSpPr>
        <p:spPr>
          <a:xfrm>
            <a:off x="1982084" y="2707090"/>
            <a:ext cx="1510499" cy="611699"/>
          </a:xfrm>
          <a:prstGeom prst="ellipse">
            <a:avLst/>
          </a:prstGeom>
          <a:solidFill>
            <a:schemeClr val="dk2"/>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rgbClr val="FFFFFF"/>
                </a:solidFill>
              </a:rPr>
              <a:t>You</a:t>
            </a:r>
          </a:p>
        </p:txBody>
      </p:sp>
      <p:cxnSp>
        <p:nvCxnSpPr>
          <p:cNvPr id="422" name="Shape 422"/>
          <p:cNvCxnSpPr>
            <a:stCxn id="421" idx="1"/>
            <a:endCxn id="419" idx="0"/>
          </p:cNvCxnSpPr>
          <p:nvPr/>
        </p:nvCxnSpPr>
        <p:spPr>
          <a:xfrm flipH="1">
            <a:off x="2737350" y="2116040"/>
            <a:ext cx="1079400" cy="591000"/>
          </a:xfrm>
          <a:prstGeom prst="straightConnector1">
            <a:avLst/>
          </a:prstGeom>
          <a:noFill/>
          <a:ln cap="flat" w="19050">
            <a:solidFill>
              <a:srgbClr val="000000"/>
            </a:solidFill>
            <a:prstDash val="solid"/>
            <a:round/>
            <a:headEnd len="lg" w="lg" type="none"/>
            <a:tailEnd len="lg" w="lg" type="triangle"/>
          </a:ln>
        </p:spPr>
      </p:cxnSp>
      <p:cxnSp>
        <p:nvCxnSpPr>
          <p:cNvPr id="423" name="Shape 423"/>
          <p:cNvCxnSpPr>
            <a:stCxn id="421" idx="3"/>
            <a:endCxn id="416" idx="0"/>
          </p:cNvCxnSpPr>
          <p:nvPr/>
        </p:nvCxnSpPr>
        <p:spPr>
          <a:xfrm>
            <a:off x="5327249" y="2116040"/>
            <a:ext cx="1079400" cy="591000"/>
          </a:xfrm>
          <a:prstGeom prst="straightConnector1">
            <a:avLst/>
          </a:prstGeom>
          <a:noFill/>
          <a:ln cap="flat" w="19050">
            <a:solidFill>
              <a:srgbClr val="000000"/>
            </a:solidFill>
            <a:prstDash val="solid"/>
            <a:round/>
            <a:headEnd len="lg" w="lg" type="none"/>
            <a:tailEnd len="lg" w="lg" type="triangle"/>
          </a:ln>
        </p:spPr>
      </p:cxnSp>
      <p:sp>
        <p:nvSpPr>
          <p:cNvPr id="424" name="Shape 424"/>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425" name="Shape 425"/>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426" name="Shape 426"/>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430" name="Shape 430"/>
        <p:cNvGrpSpPr/>
        <p:nvPr/>
      </p:nvGrpSpPr>
      <p:grpSpPr>
        <a:xfrm>
          <a:off x="0" y="0"/>
          <a:ext cx="0" cy="0"/>
          <a:chOff x="0" y="0"/>
          <a:chExt cx="0" cy="0"/>
        </a:xfrm>
      </p:grpSpPr>
      <p:sp>
        <p:nvSpPr>
          <p:cNvPr id="431" name="Shape 431"/>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Problem: Generating the graph</a:t>
            </a:r>
          </a:p>
        </p:txBody>
      </p:sp>
      <p:sp>
        <p:nvSpPr>
          <p:cNvPr id="432" name="Shape 432"/>
          <p:cNvSpPr/>
          <p:nvPr/>
        </p:nvSpPr>
        <p:spPr>
          <a:xfrm>
            <a:off x="5651434" y="2707090"/>
            <a:ext cx="1510499" cy="611699"/>
          </a:xfrm>
          <a:prstGeom prst="ellipse">
            <a:avLst/>
          </a:prstGeom>
          <a:solidFill>
            <a:schemeClr val="accent1"/>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Faulty Clone</a:t>
            </a:r>
          </a:p>
        </p:txBody>
      </p:sp>
      <p:sp>
        <p:nvSpPr>
          <p:cNvPr id="433" name="Shape 433"/>
          <p:cNvSpPr/>
          <p:nvPr/>
        </p:nvSpPr>
        <p:spPr>
          <a:xfrm>
            <a:off x="4133391" y="3712843"/>
            <a:ext cx="877200" cy="877200"/>
          </a:xfrm>
          <a:prstGeom prst="diamond">
            <a:avLst/>
          </a:prstGeom>
          <a:solidFill>
            <a:srgbClr val="E67C0B"/>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U</a:t>
            </a:r>
          </a:p>
        </p:txBody>
      </p:sp>
      <p:cxnSp>
        <p:nvCxnSpPr>
          <p:cNvPr id="434" name="Shape 434"/>
          <p:cNvCxnSpPr>
            <a:stCxn id="435" idx="4"/>
            <a:endCxn id="433" idx="1"/>
          </p:cNvCxnSpPr>
          <p:nvPr/>
        </p:nvCxnSpPr>
        <p:spPr>
          <a:xfrm>
            <a:off x="2737334" y="3318790"/>
            <a:ext cx="1396199" cy="832800"/>
          </a:xfrm>
          <a:prstGeom prst="straightConnector1">
            <a:avLst/>
          </a:prstGeom>
          <a:noFill/>
          <a:ln cap="flat" w="19050">
            <a:solidFill>
              <a:srgbClr val="000000"/>
            </a:solidFill>
            <a:prstDash val="solid"/>
            <a:round/>
            <a:headEnd len="lg" w="lg" type="none"/>
            <a:tailEnd len="lg" w="lg" type="triangle"/>
          </a:ln>
        </p:spPr>
      </p:cxnSp>
      <p:cxnSp>
        <p:nvCxnSpPr>
          <p:cNvPr id="436" name="Shape 436"/>
          <p:cNvCxnSpPr>
            <a:stCxn id="432" idx="4"/>
            <a:endCxn id="433" idx="3"/>
          </p:cNvCxnSpPr>
          <p:nvPr/>
        </p:nvCxnSpPr>
        <p:spPr>
          <a:xfrm flipH="1">
            <a:off x="5010484" y="3318790"/>
            <a:ext cx="1396200" cy="832800"/>
          </a:xfrm>
          <a:prstGeom prst="straightConnector1">
            <a:avLst/>
          </a:prstGeom>
          <a:noFill/>
          <a:ln cap="flat" w="19050">
            <a:solidFill>
              <a:srgbClr val="000000"/>
            </a:solidFill>
            <a:prstDash val="solid"/>
            <a:round/>
            <a:headEnd len="lg" w="lg" type="none"/>
            <a:tailEnd len="lg" w="lg" type="triangle"/>
          </a:ln>
        </p:spPr>
      </p:cxnSp>
      <p:sp>
        <p:nvSpPr>
          <p:cNvPr id="437" name="Shape 437"/>
          <p:cNvSpPr/>
          <p:nvPr/>
        </p:nvSpPr>
        <p:spPr>
          <a:xfrm>
            <a:off x="3816750" y="1810190"/>
            <a:ext cx="1510499" cy="611699"/>
          </a:xfrm>
          <a:prstGeom prst="rect">
            <a:avLst/>
          </a:prstGeom>
          <a:solidFill>
            <a:schemeClr val="accent5"/>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rgbClr val="FFFFFF"/>
                </a:solidFill>
              </a:rPr>
              <a:t>Cooperate?</a:t>
            </a:r>
          </a:p>
        </p:txBody>
      </p:sp>
      <p:sp>
        <p:nvSpPr>
          <p:cNvPr id="435" name="Shape 435"/>
          <p:cNvSpPr/>
          <p:nvPr/>
        </p:nvSpPr>
        <p:spPr>
          <a:xfrm>
            <a:off x="1982084" y="2707090"/>
            <a:ext cx="1510499" cy="611699"/>
          </a:xfrm>
          <a:prstGeom prst="ellipse">
            <a:avLst/>
          </a:prstGeom>
          <a:solidFill>
            <a:schemeClr val="dk2"/>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rgbClr val="FFFFFF"/>
                </a:solidFill>
              </a:rPr>
              <a:t>You</a:t>
            </a:r>
          </a:p>
        </p:txBody>
      </p:sp>
      <p:cxnSp>
        <p:nvCxnSpPr>
          <p:cNvPr id="438" name="Shape 438"/>
          <p:cNvCxnSpPr>
            <a:stCxn id="437" idx="1"/>
            <a:endCxn id="435" idx="0"/>
          </p:cNvCxnSpPr>
          <p:nvPr/>
        </p:nvCxnSpPr>
        <p:spPr>
          <a:xfrm flipH="1">
            <a:off x="2737350" y="2116040"/>
            <a:ext cx="1079400" cy="591000"/>
          </a:xfrm>
          <a:prstGeom prst="straightConnector1">
            <a:avLst/>
          </a:prstGeom>
          <a:noFill/>
          <a:ln cap="flat" w="19050">
            <a:solidFill>
              <a:srgbClr val="000000"/>
            </a:solidFill>
            <a:prstDash val="solid"/>
            <a:round/>
            <a:headEnd len="lg" w="lg" type="none"/>
            <a:tailEnd len="lg" w="lg" type="triangle"/>
          </a:ln>
        </p:spPr>
      </p:cxnSp>
      <p:cxnSp>
        <p:nvCxnSpPr>
          <p:cNvPr id="439" name="Shape 439"/>
          <p:cNvCxnSpPr>
            <a:stCxn id="437" idx="3"/>
            <a:endCxn id="432" idx="1"/>
          </p:cNvCxnSpPr>
          <p:nvPr/>
        </p:nvCxnSpPr>
        <p:spPr>
          <a:xfrm>
            <a:off x="5327249" y="2116040"/>
            <a:ext cx="545400" cy="680700"/>
          </a:xfrm>
          <a:prstGeom prst="straightConnector1">
            <a:avLst/>
          </a:prstGeom>
          <a:noFill/>
          <a:ln cap="flat" w="19050">
            <a:solidFill>
              <a:srgbClr val="000000"/>
            </a:solidFill>
            <a:prstDash val="solid"/>
            <a:round/>
            <a:headEnd len="lg" w="lg" type="none"/>
            <a:tailEnd len="lg" w="lg" type="triangle"/>
          </a:ln>
        </p:spPr>
      </p:cxnSp>
      <p:sp>
        <p:nvSpPr>
          <p:cNvPr id="440" name="Shape 440"/>
          <p:cNvSpPr/>
          <p:nvPr/>
        </p:nvSpPr>
        <p:spPr>
          <a:xfrm>
            <a:off x="6329125" y="1996975"/>
            <a:ext cx="832799" cy="388199"/>
          </a:xfrm>
          <a:prstGeom prst="ellipse">
            <a:avLst/>
          </a:prstGeom>
          <a:solidFill>
            <a:schemeClr val="accent5"/>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lang="en" sz="1200">
                <a:solidFill>
                  <a:srgbClr val="FFFFFF"/>
                </a:solidFill>
              </a:rPr>
              <a:t>Noise</a:t>
            </a:r>
          </a:p>
        </p:txBody>
      </p:sp>
      <p:cxnSp>
        <p:nvCxnSpPr>
          <p:cNvPr id="441" name="Shape 441"/>
          <p:cNvCxnSpPr>
            <a:stCxn id="440" idx="5"/>
            <a:endCxn id="432" idx="7"/>
          </p:cNvCxnSpPr>
          <p:nvPr/>
        </p:nvCxnSpPr>
        <p:spPr>
          <a:xfrm flipH="1">
            <a:off x="6940664" y="2328324"/>
            <a:ext cx="99300" cy="468300"/>
          </a:xfrm>
          <a:prstGeom prst="straightConnector1">
            <a:avLst/>
          </a:prstGeom>
          <a:noFill/>
          <a:ln cap="flat" w="19050">
            <a:solidFill>
              <a:srgbClr val="000000"/>
            </a:solidFill>
            <a:prstDash val="solid"/>
            <a:round/>
            <a:headEnd len="lg" w="lg" type="none"/>
            <a:tailEnd len="lg" w="lg" type="triangle"/>
          </a:ln>
        </p:spPr>
      </p:cxnSp>
      <p:sp>
        <p:nvSpPr>
          <p:cNvPr id="442" name="Shape 442"/>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443" name="Shape 443"/>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444" name="Shape 444"/>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448" name="Shape 448"/>
        <p:cNvGrpSpPr/>
        <p:nvPr/>
      </p:nvGrpSpPr>
      <p:grpSpPr>
        <a:xfrm>
          <a:off x="0" y="0"/>
          <a:ext cx="0" cy="0"/>
          <a:chOff x="0" y="0"/>
          <a:chExt cx="0" cy="0"/>
        </a:xfrm>
      </p:grpSpPr>
      <p:sp>
        <p:nvSpPr>
          <p:cNvPr id="449" name="Shape 449"/>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Problem: Generating the graph</a:t>
            </a:r>
          </a:p>
        </p:txBody>
      </p:sp>
      <p:sp>
        <p:nvSpPr>
          <p:cNvPr id="450" name="Shape 450"/>
          <p:cNvSpPr/>
          <p:nvPr/>
        </p:nvSpPr>
        <p:spPr>
          <a:xfrm>
            <a:off x="5651434" y="2707090"/>
            <a:ext cx="1510499" cy="611699"/>
          </a:xfrm>
          <a:prstGeom prst="ellipse">
            <a:avLst/>
          </a:prstGeom>
          <a:solidFill>
            <a:schemeClr val="accent1"/>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Opponent</a:t>
            </a:r>
          </a:p>
        </p:txBody>
      </p:sp>
      <p:sp>
        <p:nvSpPr>
          <p:cNvPr id="451" name="Shape 451"/>
          <p:cNvSpPr/>
          <p:nvPr/>
        </p:nvSpPr>
        <p:spPr>
          <a:xfrm>
            <a:off x="4133391" y="3712843"/>
            <a:ext cx="877200" cy="877200"/>
          </a:xfrm>
          <a:prstGeom prst="diamond">
            <a:avLst/>
          </a:prstGeom>
          <a:solidFill>
            <a:srgbClr val="E67C0B"/>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U</a:t>
            </a:r>
          </a:p>
        </p:txBody>
      </p:sp>
      <p:cxnSp>
        <p:nvCxnSpPr>
          <p:cNvPr id="452" name="Shape 452"/>
          <p:cNvCxnSpPr>
            <a:stCxn id="453" idx="4"/>
            <a:endCxn id="451" idx="1"/>
          </p:cNvCxnSpPr>
          <p:nvPr/>
        </p:nvCxnSpPr>
        <p:spPr>
          <a:xfrm>
            <a:off x="2737334" y="3318790"/>
            <a:ext cx="1396199" cy="832800"/>
          </a:xfrm>
          <a:prstGeom prst="straightConnector1">
            <a:avLst/>
          </a:prstGeom>
          <a:noFill/>
          <a:ln cap="flat" w="19050">
            <a:solidFill>
              <a:srgbClr val="000000"/>
            </a:solidFill>
            <a:prstDash val="solid"/>
            <a:round/>
            <a:headEnd len="lg" w="lg" type="none"/>
            <a:tailEnd len="lg" w="lg" type="triangle"/>
          </a:ln>
        </p:spPr>
      </p:cxnSp>
      <p:cxnSp>
        <p:nvCxnSpPr>
          <p:cNvPr id="454" name="Shape 454"/>
          <p:cNvCxnSpPr>
            <a:stCxn id="450" idx="4"/>
            <a:endCxn id="451" idx="3"/>
          </p:cNvCxnSpPr>
          <p:nvPr/>
        </p:nvCxnSpPr>
        <p:spPr>
          <a:xfrm flipH="1">
            <a:off x="5010484" y="3318790"/>
            <a:ext cx="1396200" cy="832800"/>
          </a:xfrm>
          <a:prstGeom prst="straightConnector1">
            <a:avLst/>
          </a:prstGeom>
          <a:noFill/>
          <a:ln cap="flat" w="19050">
            <a:solidFill>
              <a:srgbClr val="000000"/>
            </a:solidFill>
            <a:prstDash val="solid"/>
            <a:round/>
            <a:headEnd len="lg" w="lg" type="none"/>
            <a:tailEnd len="lg" w="lg" type="triangle"/>
          </a:ln>
        </p:spPr>
      </p:cxnSp>
      <p:sp>
        <p:nvSpPr>
          <p:cNvPr id="455" name="Shape 455"/>
          <p:cNvSpPr/>
          <p:nvPr/>
        </p:nvSpPr>
        <p:spPr>
          <a:xfrm>
            <a:off x="3816750" y="1810190"/>
            <a:ext cx="1510499" cy="611699"/>
          </a:xfrm>
          <a:prstGeom prst="rect">
            <a:avLst/>
          </a:prstGeom>
          <a:solidFill>
            <a:schemeClr val="accent5"/>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rgbClr val="FFFFFF"/>
                </a:solidFill>
              </a:rPr>
              <a:t>Cooperate?</a:t>
            </a:r>
          </a:p>
        </p:txBody>
      </p:sp>
      <p:sp>
        <p:nvSpPr>
          <p:cNvPr id="453" name="Shape 453"/>
          <p:cNvSpPr/>
          <p:nvPr/>
        </p:nvSpPr>
        <p:spPr>
          <a:xfrm>
            <a:off x="1982084" y="2707090"/>
            <a:ext cx="1510499" cy="611699"/>
          </a:xfrm>
          <a:prstGeom prst="ellipse">
            <a:avLst/>
          </a:prstGeom>
          <a:solidFill>
            <a:schemeClr val="dk2"/>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rgbClr val="FFFFFF"/>
                </a:solidFill>
              </a:rPr>
              <a:t>You</a:t>
            </a:r>
          </a:p>
        </p:txBody>
      </p:sp>
      <p:cxnSp>
        <p:nvCxnSpPr>
          <p:cNvPr id="456" name="Shape 456"/>
          <p:cNvCxnSpPr>
            <a:stCxn id="455" idx="1"/>
            <a:endCxn id="453" idx="0"/>
          </p:cNvCxnSpPr>
          <p:nvPr/>
        </p:nvCxnSpPr>
        <p:spPr>
          <a:xfrm flipH="1">
            <a:off x="2737350" y="2116040"/>
            <a:ext cx="1079400" cy="591000"/>
          </a:xfrm>
          <a:prstGeom prst="straightConnector1">
            <a:avLst/>
          </a:prstGeom>
          <a:noFill/>
          <a:ln cap="flat" w="19050">
            <a:solidFill>
              <a:srgbClr val="000000"/>
            </a:solidFill>
            <a:prstDash val="solid"/>
            <a:round/>
            <a:headEnd len="lg" w="lg" type="none"/>
            <a:tailEnd len="lg" w="lg" type="triangle"/>
          </a:ln>
        </p:spPr>
      </p:cxnSp>
      <p:cxnSp>
        <p:nvCxnSpPr>
          <p:cNvPr id="457" name="Shape 457"/>
          <p:cNvCxnSpPr>
            <a:stCxn id="455" idx="3"/>
            <a:endCxn id="458" idx="2"/>
          </p:cNvCxnSpPr>
          <p:nvPr/>
        </p:nvCxnSpPr>
        <p:spPr>
          <a:xfrm>
            <a:off x="5327249" y="2116040"/>
            <a:ext cx="396900" cy="0"/>
          </a:xfrm>
          <a:prstGeom prst="straightConnector1">
            <a:avLst/>
          </a:prstGeom>
          <a:noFill/>
          <a:ln cap="flat" w="19050">
            <a:solidFill>
              <a:srgbClr val="000000"/>
            </a:solidFill>
            <a:prstDash val="solid"/>
            <a:round/>
            <a:headEnd len="lg" w="lg" type="none"/>
            <a:tailEnd len="lg" w="lg" type="triangle"/>
          </a:ln>
        </p:spPr>
      </p:cxnSp>
      <p:sp>
        <p:nvSpPr>
          <p:cNvPr id="458" name="Shape 458"/>
          <p:cNvSpPr/>
          <p:nvPr/>
        </p:nvSpPr>
        <p:spPr>
          <a:xfrm>
            <a:off x="5724275" y="1785900"/>
            <a:ext cx="917399" cy="660300"/>
          </a:xfrm>
          <a:prstGeom prst="ellipse">
            <a:avLst/>
          </a:prstGeom>
          <a:solidFill>
            <a:schemeClr val="accent5"/>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200">
                <a:solidFill>
                  <a:srgbClr val="FFFFFF"/>
                </a:solidFill>
              </a:rPr>
              <a:t>Their model of you</a:t>
            </a:r>
          </a:p>
        </p:txBody>
      </p:sp>
      <p:cxnSp>
        <p:nvCxnSpPr>
          <p:cNvPr id="459" name="Shape 459"/>
          <p:cNvCxnSpPr>
            <a:stCxn id="458" idx="4"/>
            <a:endCxn id="450" idx="0"/>
          </p:cNvCxnSpPr>
          <p:nvPr/>
        </p:nvCxnSpPr>
        <p:spPr>
          <a:xfrm>
            <a:off x="6182974" y="2446200"/>
            <a:ext cx="223800" cy="261000"/>
          </a:xfrm>
          <a:prstGeom prst="straightConnector1">
            <a:avLst/>
          </a:prstGeom>
          <a:noFill/>
          <a:ln cap="flat" w="19050">
            <a:solidFill>
              <a:srgbClr val="000000"/>
            </a:solidFill>
            <a:prstDash val="solid"/>
            <a:round/>
            <a:headEnd len="lg" w="lg" type="none"/>
            <a:tailEnd len="lg" w="lg" type="triangle"/>
          </a:ln>
        </p:spPr>
      </p:cxnSp>
      <p:sp>
        <p:nvSpPr>
          <p:cNvPr id="460" name="Shape 460"/>
          <p:cNvSpPr/>
          <p:nvPr/>
        </p:nvSpPr>
        <p:spPr>
          <a:xfrm>
            <a:off x="7038700" y="2382373"/>
            <a:ext cx="277500" cy="263699"/>
          </a:xfrm>
          <a:prstGeom prst="ellipse">
            <a:avLst/>
          </a:prstGeom>
          <a:solidFill>
            <a:schemeClr val="accent5"/>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sz="1200"/>
          </a:p>
        </p:txBody>
      </p:sp>
      <p:cxnSp>
        <p:nvCxnSpPr>
          <p:cNvPr id="461" name="Shape 461"/>
          <p:cNvCxnSpPr>
            <a:stCxn id="460" idx="4"/>
            <a:endCxn id="450" idx="7"/>
          </p:cNvCxnSpPr>
          <p:nvPr/>
        </p:nvCxnSpPr>
        <p:spPr>
          <a:xfrm flipH="1">
            <a:off x="6940750" y="2646073"/>
            <a:ext cx="236700" cy="150600"/>
          </a:xfrm>
          <a:prstGeom prst="straightConnector1">
            <a:avLst/>
          </a:prstGeom>
          <a:noFill/>
          <a:ln cap="flat" w="19050">
            <a:solidFill>
              <a:srgbClr val="000000"/>
            </a:solidFill>
            <a:prstDash val="solid"/>
            <a:round/>
            <a:headEnd len="lg" w="lg" type="none"/>
            <a:tailEnd len="lg" w="lg" type="triangle"/>
          </a:ln>
        </p:spPr>
      </p:cxnSp>
      <p:sp>
        <p:nvSpPr>
          <p:cNvPr id="462" name="Shape 462"/>
          <p:cNvSpPr/>
          <p:nvPr/>
        </p:nvSpPr>
        <p:spPr>
          <a:xfrm>
            <a:off x="6949850" y="1865100"/>
            <a:ext cx="917399" cy="388199"/>
          </a:xfrm>
          <a:prstGeom prst="ellipse">
            <a:avLst/>
          </a:prstGeom>
          <a:solidFill>
            <a:schemeClr val="accent5"/>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200">
                <a:solidFill>
                  <a:srgbClr val="FFFFFF"/>
                </a:solidFill>
              </a:rPr>
              <a:t>Noise</a:t>
            </a:r>
          </a:p>
        </p:txBody>
      </p:sp>
      <p:sp>
        <p:nvSpPr>
          <p:cNvPr id="463" name="Shape 463"/>
          <p:cNvSpPr/>
          <p:nvPr/>
        </p:nvSpPr>
        <p:spPr>
          <a:xfrm>
            <a:off x="7374500" y="2527275"/>
            <a:ext cx="408899" cy="388199"/>
          </a:xfrm>
          <a:prstGeom prst="ellipse">
            <a:avLst/>
          </a:prstGeom>
          <a:solidFill>
            <a:schemeClr val="accent5"/>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sz="1200"/>
          </a:p>
        </p:txBody>
      </p:sp>
      <p:cxnSp>
        <p:nvCxnSpPr>
          <p:cNvPr id="464" name="Shape 464"/>
          <p:cNvCxnSpPr>
            <a:stCxn id="462" idx="3"/>
            <a:endCxn id="450" idx="0"/>
          </p:cNvCxnSpPr>
          <p:nvPr/>
        </p:nvCxnSpPr>
        <p:spPr>
          <a:xfrm flipH="1">
            <a:off x="6406800" y="2196449"/>
            <a:ext cx="677400" cy="510600"/>
          </a:xfrm>
          <a:prstGeom prst="straightConnector1">
            <a:avLst/>
          </a:prstGeom>
          <a:noFill/>
          <a:ln cap="flat" w="19050">
            <a:solidFill>
              <a:srgbClr val="000000"/>
            </a:solidFill>
            <a:prstDash val="solid"/>
            <a:round/>
            <a:headEnd len="lg" w="lg" type="none"/>
            <a:tailEnd len="lg" w="lg" type="triangle"/>
          </a:ln>
        </p:spPr>
      </p:cxnSp>
      <p:cxnSp>
        <p:nvCxnSpPr>
          <p:cNvPr id="465" name="Shape 465"/>
          <p:cNvCxnSpPr>
            <a:stCxn id="463" idx="3"/>
            <a:endCxn id="450" idx="6"/>
          </p:cNvCxnSpPr>
          <p:nvPr/>
        </p:nvCxnSpPr>
        <p:spPr>
          <a:xfrm flipH="1">
            <a:off x="7161982" y="2858624"/>
            <a:ext cx="272400" cy="154200"/>
          </a:xfrm>
          <a:prstGeom prst="straightConnector1">
            <a:avLst/>
          </a:prstGeom>
          <a:noFill/>
          <a:ln cap="flat" w="19050">
            <a:solidFill>
              <a:srgbClr val="000000"/>
            </a:solidFill>
            <a:prstDash val="solid"/>
            <a:round/>
            <a:headEnd len="lg" w="lg" type="none"/>
            <a:tailEnd len="lg" w="lg" type="triangle"/>
          </a:ln>
        </p:spPr>
      </p:cxnSp>
      <p:sp>
        <p:nvSpPr>
          <p:cNvPr id="466" name="Shape 466"/>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467" name="Shape 467"/>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468" name="Shape 468"/>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472" name="Shape 472"/>
        <p:cNvGrpSpPr/>
        <p:nvPr/>
      </p:nvGrpSpPr>
      <p:grpSpPr>
        <a:xfrm>
          <a:off x="0" y="0"/>
          <a:ext cx="0" cy="0"/>
          <a:chOff x="0" y="0"/>
          <a:chExt cx="0" cy="0"/>
        </a:xfrm>
      </p:grpSpPr>
      <p:sp>
        <p:nvSpPr>
          <p:cNvPr id="473" name="Shape 473"/>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Problem: </a:t>
            </a:r>
            <a:r>
              <a:rPr i="1" lang="en"/>
              <a:t>Updating</a:t>
            </a:r>
            <a:r>
              <a:rPr lang="en"/>
              <a:t> the graph</a:t>
            </a:r>
          </a:p>
        </p:txBody>
      </p:sp>
      <p:sp>
        <p:nvSpPr>
          <p:cNvPr id="474" name="Shape 474"/>
          <p:cNvSpPr/>
          <p:nvPr/>
        </p:nvSpPr>
        <p:spPr>
          <a:xfrm>
            <a:off x="5651434" y="2707090"/>
            <a:ext cx="1510499" cy="611699"/>
          </a:xfrm>
          <a:prstGeom prst="ellipse">
            <a:avLst/>
          </a:prstGeom>
          <a:solidFill>
            <a:schemeClr val="accent1"/>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Opponent</a:t>
            </a:r>
          </a:p>
        </p:txBody>
      </p:sp>
      <p:sp>
        <p:nvSpPr>
          <p:cNvPr id="475" name="Shape 475"/>
          <p:cNvSpPr/>
          <p:nvPr/>
        </p:nvSpPr>
        <p:spPr>
          <a:xfrm>
            <a:off x="4133391" y="3712843"/>
            <a:ext cx="877200" cy="877200"/>
          </a:xfrm>
          <a:prstGeom prst="diamond">
            <a:avLst/>
          </a:prstGeom>
          <a:solidFill>
            <a:srgbClr val="E67C0B"/>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U</a:t>
            </a:r>
          </a:p>
        </p:txBody>
      </p:sp>
      <p:cxnSp>
        <p:nvCxnSpPr>
          <p:cNvPr id="476" name="Shape 476"/>
          <p:cNvCxnSpPr>
            <a:stCxn id="477" idx="4"/>
            <a:endCxn id="475" idx="1"/>
          </p:cNvCxnSpPr>
          <p:nvPr/>
        </p:nvCxnSpPr>
        <p:spPr>
          <a:xfrm>
            <a:off x="2737334" y="3318790"/>
            <a:ext cx="1396199" cy="832800"/>
          </a:xfrm>
          <a:prstGeom prst="straightConnector1">
            <a:avLst/>
          </a:prstGeom>
          <a:noFill/>
          <a:ln cap="flat" w="19050">
            <a:solidFill>
              <a:srgbClr val="000000"/>
            </a:solidFill>
            <a:prstDash val="solid"/>
            <a:round/>
            <a:headEnd len="lg" w="lg" type="none"/>
            <a:tailEnd len="lg" w="lg" type="triangle"/>
          </a:ln>
        </p:spPr>
      </p:cxnSp>
      <p:cxnSp>
        <p:nvCxnSpPr>
          <p:cNvPr id="478" name="Shape 478"/>
          <p:cNvCxnSpPr>
            <a:stCxn id="474" idx="4"/>
            <a:endCxn id="475" idx="3"/>
          </p:cNvCxnSpPr>
          <p:nvPr/>
        </p:nvCxnSpPr>
        <p:spPr>
          <a:xfrm flipH="1">
            <a:off x="5010484" y="3318790"/>
            <a:ext cx="1396200" cy="832800"/>
          </a:xfrm>
          <a:prstGeom prst="straightConnector1">
            <a:avLst/>
          </a:prstGeom>
          <a:noFill/>
          <a:ln cap="flat" w="19050">
            <a:solidFill>
              <a:srgbClr val="000000"/>
            </a:solidFill>
            <a:prstDash val="solid"/>
            <a:round/>
            <a:headEnd len="lg" w="lg" type="none"/>
            <a:tailEnd len="lg" w="lg" type="triangle"/>
          </a:ln>
        </p:spPr>
      </p:cxnSp>
      <p:sp>
        <p:nvSpPr>
          <p:cNvPr id="479" name="Shape 479"/>
          <p:cNvSpPr/>
          <p:nvPr/>
        </p:nvSpPr>
        <p:spPr>
          <a:xfrm>
            <a:off x="3816750" y="1810190"/>
            <a:ext cx="1510499" cy="611699"/>
          </a:xfrm>
          <a:prstGeom prst="rect">
            <a:avLst/>
          </a:prstGeom>
          <a:solidFill>
            <a:schemeClr val="accent5"/>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rgbClr val="FFFFFF"/>
                </a:solidFill>
              </a:rPr>
              <a:t>Cooperate?</a:t>
            </a:r>
          </a:p>
        </p:txBody>
      </p:sp>
      <p:sp>
        <p:nvSpPr>
          <p:cNvPr id="477" name="Shape 477"/>
          <p:cNvSpPr/>
          <p:nvPr/>
        </p:nvSpPr>
        <p:spPr>
          <a:xfrm>
            <a:off x="1982084" y="2707090"/>
            <a:ext cx="1510499" cy="611699"/>
          </a:xfrm>
          <a:prstGeom prst="ellipse">
            <a:avLst/>
          </a:prstGeom>
          <a:solidFill>
            <a:schemeClr val="dk2"/>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rgbClr val="FFFFFF"/>
                </a:solidFill>
              </a:rPr>
              <a:t>You</a:t>
            </a:r>
          </a:p>
        </p:txBody>
      </p:sp>
      <p:cxnSp>
        <p:nvCxnSpPr>
          <p:cNvPr id="480" name="Shape 480"/>
          <p:cNvCxnSpPr>
            <a:stCxn id="479" idx="1"/>
            <a:endCxn id="477" idx="0"/>
          </p:cNvCxnSpPr>
          <p:nvPr/>
        </p:nvCxnSpPr>
        <p:spPr>
          <a:xfrm flipH="1">
            <a:off x="2737350" y="2116040"/>
            <a:ext cx="1079400" cy="591000"/>
          </a:xfrm>
          <a:prstGeom prst="straightConnector1">
            <a:avLst/>
          </a:prstGeom>
          <a:noFill/>
          <a:ln cap="flat" w="19050">
            <a:solidFill>
              <a:srgbClr val="000000"/>
            </a:solidFill>
            <a:prstDash val="solid"/>
            <a:round/>
            <a:headEnd len="lg" w="lg" type="none"/>
            <a:tailEnd len="lg" w="lg" type="triangle"/>
          </a:ln>
        </p:spPr>
      </p:cxnSp>
      <p:cxnSp>
        <p:nvCxnSpPr>
          <p:cNvPr id="481" name="Shape 481"/>
          <p:cNvCxnSpPr>
            <a:stCxn id="479" idx="3"/>
            <a:endCxn id="474" idx="0"/>
          </p:cNvCxnSpPr>
          <p:nvPr/>
        </p:nvCxnSpPr>
        <p:spPr>
          <a:xfrm>
            <a:off x="5327249" y="2116040"/>
            <a:ext cx="1079400" cy="591000"/>
          </a:xfrm>
          <a:prstGeom prst="straightConnector1">
            <a:avLst/>
          </a:prstGeom>
          <a:noFill/>
          <a:ln cap="flat" w="19050">
            <a:solidFill>
              <a:srgbClr val="000000"/>
            </a:solidFill>
            <a:prstDash val="solid"/>
            <a:round/>
            <a:headEnd len="lg" w="lg" type="none"/>
            <a:tailEnd len="lg" w="lg" type="triangle"/>
          </a:ln>
        </p:spPr>
      </p:cxnSp>
      <p:sp>
        <p:nvSpPr>
          <p:cNvPr id="482" name="Shape 482"/>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483" name="Shape 483"/>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484" name="Shape 484"/>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488" name="Shape 488"/>
        <p:cNvGrpSpPr/>
        <p:nvPr/>
      </p:nvGrpSpPr>
      <p:grpSpPr>
        <a:xfrm>
          <a:off x="0" y="0"/>
          <a:ext cx="0" cy="0"/>
          <a:chOff x="0" y="0"/>
          <a:chExt cx="0" cy="0"/>
        </a:xfrm>
      </p:grpSpPr>
      <p:cxnSp>
        <p:nvCxnSpPr>
          <p:cNvPr id="489" name="Shape 489"/>
          <p:cNvCxnSpPr>
            <a:endCxn id="490" idx="0"/>
          </p:cNvCxnSpPr>
          <p:nvPr/>
        </p:nvCxnSpPr>
        <p:spPr>
          <a:xfrm>
            <a:off x="5142484" y="2004490"/>
            <a:ext cx="1264200" cy="702600"/>
          </a:xfrm>
          <a:prstGeom prst="straightConnector1">
            <a:avLst/>
          </a:prstGeom>
          <a:noFill/>
          <a:ln cap="flat" w="76200">
            <a:solidFill>
              <a:schemeClr val="accent5"/>
            </a:solidFill>
            <a:prstDash val="solid"/>
            <a:round/>
            <a:headEnd len="lg" w="lg" type="none"/>
            <a:tailEnd len="lg" w="lg" type="stealth"/>
          </a:ln>
        </p:spPr>
      </p:cxnSp>
      <p:sp>
        <p:nvSpPr>
          <p:cNvPr id="491" name="Shape 491"/>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Problem: </a:t>
            </a:r>
            <a:r>
              <a:rPr i="1" lang="en"/>
              <a:t>Updating</a:t>
            </a:r>
            <a:r>
              <a:rPr lang="en"/>
              <a:t> the graph</a:t>
            </a:r>
          </a:p>
        </p:txBody>
      </p:sp>
      <p:sp>
        <p:nvSpPr>
          <p:cNvPr id="490" name="Shape 490"/>
          <p:cNvSpPr/>
          <p:nvPr/>
        </p:nvSpPr>
        <p:spPr>
          <a:xfrm>
            <a:off x="5651434" y="2707090"/>
            <a:ext cx="1510499" cy="611699"/>
          </a:xfrm>
          <a:prstGeom prst="ellipse">
            <a:avLst/>
          </a:prstGeom>
          <a:solidFill>
            <a:schemeClr val="accent1"/>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Opponent</a:t>
            </a:r>
          </a:p>
        </p:txBody>
      </p:sp>
      <p:sp>
        <p:nvSpPr>
          <p:cNvPr id="492" name="Shape 492"/>
          <p:cNvSpPr/>
          <p:nvPr/>
        </p:nvSpPr>
        <p:spPr>
          <a:xfrm>
            <a:off x="4133391" y="3712843"/>
            <a:ext cx="877200" cy="877200"/>
          </a:xfrm>
          <a:prstGeom prst="diamond">
            <a:avLst/>
          </a:prstGeom>
          <a:solidFill>
            <a:srgbClr val="E67C0B"/>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U</a:t>
            </a:r>
          </a:p>
        </p:txBody>
      </p:sp>
      <p:cxnSp>
        <p:nvCxnSpPr>
          <p:cNvPr id="493" name="Shape 493"/>
          <p:cNvCxnSpPr>
            <a:stCxn id="494" idx="4"/>
            <a:endCxn id="492" idx="1"/>
          </p:cNvCxnSpPr>
          <p:nvPr/>
        </p:nvCxnSpPr>
        <p:spPr>
          <a:xfrm>
            <a:off x="2737334" y="3318790"/>
            <a:ext cx="1396199" cy="832800"/>
          </a:xfrm>
          <a:prstGeom prst="straightConnector1">
            <a:avLst/>
          </a:prstGeom>
          <a:noFill/>
          <a:ln cap="flat" w="19050">
            <a:solidFill>
              <a:srgbClr val="000000"/>
            </a:solidFill>
            <a:prstDash val="solid"/>
            <a:round/>
            <a:headEnd len="lg" w="lg" type="none"/>
            <a:tailEnd len="lg" w="lg" type="triangle"/>
          </a:ln>
        </p:spPr>
      </p:cxnSp>
      <p:cxnSp>
        <p:nvCxnSpPr>
          <p:cNvPr id="495" name="Shape 495"/>
          <p:cNvCxnSpPr>
            <a:stCxn id="490" idx="4"/>
            <a:endCxn id="492" idx="3"/>
          </p:cNvCxnSpPr>
          <p:nvPr/>
        </p:nvCxnSpPr>
        <p:spPr>
          <a:xfrm flipH="1">
            <a:off x="5010484" y="3318790"/>
            <a:ext cx="1396200" cy="832800"/>
          </a:xfrm>
          <a:prstGeom prst="straightConnector1">
            <a:avLst/>
          </a:prstGeom>
          <a:noFill/>
          <a:ln cap="flat" w="19050">
            <a:solidFill>
              <a:srgbClr val="000000"/>
            </a:solidFill>
            <a:prstDash val="solid"/>
            <a:round/>
            <a:headEnd len="lg" w="lg" type="none"/>
            <a:tailEnd len="lg" w="lg" type="triangle"/>
          </a:ln>
        </p:spPr>
      </p:cxnSp>
      <p:sp>
        <p:nvSpPr>
          <p:cNvPr id="496" name="Shape 496"/>
          <p:cNvSpPr/>
          <p:nvPr/>
        </p:nvSpPr>
        <p:spPr>
          <a:xfrm>
            <a:off x="3816750" y="1810190"/>
            <a:ext cx="1510499" cy="611699"/>
          </a:xfrm>
          <a:prstGeom prst="rect">
            <a:avLst/>
          </a:prstGeom>
          <a:solidFill>
            <a:schemeClr val="accent5"/>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rgbClr val="FFFFFF"/>
                </a:solidFill>
              </a:rPr>
              <a:t>Yes!</a:t>
            </a:r>
          </a:p>
        </p:txBody>
      </p:sp>
      <p:sp>
        <p:nvSpPr>
          <p:cNvPr id="494" name="Shape 494"/>
          <p:cNvSpPr/>
          <p:nvPr/>
        </p:nvSpPr>
        <p:spPr>
          <a:xfrm>
            <a:off x="1982084" y="2707090"/>
            <a:ext cx="1510499" cy="611699"/>
          </a:xfrm>
          <a:prstGeom prst="ellipse">
            <a:avLst/>
          </a:prstGeom>
          <a:solidFill>
            <a:schemeClr val="dk2"/>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rgbClr val="FFFFFF"/>
                </a:solidFill>
              </a:rPr>
              <a:t>You</a:t>
            </a:r>
          </a:p>
        </p:txBody>
      </p:sp>
      <p:cxnSp>
        <p:nvCxnSpPr>
          <p:cNvPr id="497" name="Shape 497"/>
          <p:cNvCxnSpPr>
            <a:stCxn id="496" idx="1"/>
            <a:endCxn id="494" idx="0"/>
          </p:cNvCxnSpPr>
          <p:nvPr/>
        </p:nvCxnSpPr>
        <p:spPr>
          <a:xfrm flipH="1">
            <a:off x="2737350" y="2116040"/>
            <a:ext cx="1079400" cy="591000"/>
          </a:xfrm>
          <a:prstGeom prst="straightConnector1">
            <a:avLst/>
          </a:prstGeom>
          <a:noFill/>
          <a:ln cap="flat" w="19050">
            <a:solidFill>
              <a:srgbClr val="000000"/>
            </a:solidFill>
            <a:prstDash val="solid"/>
            <a:round/>
            <a:headEnd len="lg" w="lg" type="none"/>
            <a:tailEnd len="lg" w="lg" type="triangle"/>
          </a:ln>
        </p:spPr>
      </p:cxnSp>
      <p:sp>
        <p:nvSpPr>
          <p:cNvPr id="498" name="Shape 498"/>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499" name="Shape 499"/>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500" name="Shape 500"/>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x="0" y="0"/>
          <a:ext cx="0" cy="0"/>
          <a:chOff x="0" y="0"/>
          <a:chExt cx="0" cy="0"/>
        </a:xfrm>
      </p:grpSpPr>
      <p:sp>
        <p:nvSpPr>
          <p:cNvPr id="53" name="Shape 53"/>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Preferences aren’t enough</a:t>
            </a:r>
          </a:p>
        </p:txBody>
      </p:sp>
      <p:sp>
        <p:nvSpPr>
          <p:cNvPr id="54" name="Shape 54"/>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55" name="Shape 55"/>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graphicFrame>
        <p:nvGraphicFramePr>
          <p:cNvPr id="56" name="Shape 56"/>
          <p:cNvGraphicFramePr/>
          <p:nvPr/>
        </p:nvGraphicFramePr>
        <p:xfrm>
          <a:off x="345172" y="1373412"/>
          <a:ext cx="3000000" cy="3000000"/>
        </p:xfrm>
        <a:graphic>
          <a:graphicData uri="http://schemas.openxmlformats.org/drawingml/2006/table">
            <a:tbl>
              <a:tblPr>
                <a:noFill/>
                <a:tableStyleId>{0856FA6C-0F47-43B0-A1D0-A89B3B6B33C8}</a:tableStyleId>
              </a:tblPr>
              <a:tblGrid>
                <a:gridCol w="1408075"/>
                <a:gridCol w="1654825"/>
                <a:gridCol w="1531450"/>
                <a:gridCol w="1531450"/>
              </a:tblGrid>
              <a:tr h="696100">
                <a:tc>
                  <a:txBody>
                    <a:bodyPr>
                      <a:noAutofit/>
                    </a:bodyPr>
                    <a:lstStyle/>
                    <a:p>
                      <a:pPr lvl="0" rtl="0">
                        <a:spcBef>
                          <a:spcPts val="0"/>
                        </a:spcBef>
                        <a:buNone/>
                      </a:pPr>
                      <a:r>
                        <a:t/>
                      </a:r>
                      <a:endParaRPr>
                        <a:solidFill>
                          <a:srgbClr val="351C75"/>
                        </a:solidFill>
                      </a:endParaRPr>
                    </a:p>
                  </a:txBody>
                  <a:tcPr marT="91425" marB="91425" marR="91425" marL="91425" anchor="ctr">
                    <a:lnL cap="flat" w="38100">
                      <a:solidFill>
                        <a:srgbClr val="000000">
                          <a:alpha val="0"/>
                        </a:srgbClr>
                      </a:solidFill>
                      <a:prstDash val="solid"/>
                      <a:round/>
                      <a:headEnd len="med" w="med" type="none"/>
                      <a:tailEnd len="med" w="med" type="none"/>
                    </a:lnL>
                    <a:lnR cap="flat" w="38100">
                      <a:solidFill>
                        <a:srgbClr val="000000">
                          <a:alpha val="0"/>
                        </a:srgbClr>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alpha val="0"/>
                        </a:srgbClr>
                      </a:solidFill>
                      <a:prstDash val="solid"/>
                      <a:round/>
                      <a:headEnd len="med" w="med" type="none"/>
                      <a:tailEnd len="med" w="med" type="none"/>
                    </a:lnB>
                  </a:tcPr>
                </a:tc>
                <a:tc>
                  <a:txBody>
                    <a:bodyPr>
                      <a:noAutofit/>
                    </a:bodyPr>
                    <a:lstStyle/>
                    <a:p>
                      <a:pPr lvl="0" rtl="0">
                        <a:spcBef>
                          <a:spcPts val="0"/>
                        </a:spcBef>
                        <a:buNone/>
                      </a:pPr>
                      <a:r>
                        <a:t/>
                      </a:r>
                      <a:endParaRPr>
                        <a:solidFill>
                          <a:srgbClr val="351C75"/>
                        </a:solidFill>
                      </a:endParaRPr>
                    </a:p>
                  </a:txBody>
                  <a:tcPr marT="91425" marB="91425" marR="91425" marL="91425" anchor="ctr">
                    <a:lnL cap="flat" w="38100">
                      <a:solidFill>
                        <a:srgbClr val="000000">
                          <a:alpha val="0"/>
                        </a:srgbClr>
                      </a:solidFill>
                      <a:prstDash val="solid"/>
                      <a:round/>
                      <a:headEnd len="med" w="med" type="none"/>
                      <a:tailEnd len="med" w="med" type="none"/>
                    </a:lnL>
                    <a:lnR cap="flat" w="38100">
                      <a:solidFill>
                        <a:srgbClr val="000000">
                          <a:alpha val="0"/>
                        </a:srgbClr>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alpha val="0"/>
                        </a:srgbClr>
                      </a:solidFill>
                      <a:prstDash val="solid"/>
                      <a:round/>
                      <a:headEnd len="med" w="med" type="none"/>
                      <a:tailEnd len="med" w="med" type="none"/>
                    </a:lnB>
                  </a:tcPr>
                </a:tc>
                <a:tc gridSpan="2">
                  <a:txBody>
                    <a:bodyPr>
                      <a:noAutofit/>
                    </a:bodyPr>
                    <a:lstStyle/>
                    <a:p>
                      <a:pPr lvl="0" rtl="0" algn="ctr">
                        <a:spcBef>
                          <a:spcPts val="0"/>
                        </a:spcBef>
                        <a:buNone/>
                      </a:pPr>
                      <a:r>
                        <a:rPr b="1" lang="en">
                          <a:solidFill>
                            <a:schemeClr val="accent6"/>
                          </a:solidFill>
                        </a:rPr>
                        <a:t>Perfect Copy</a:t>
                      </a:r>
                    </a:p>
                  </a:txBody>
                  <a:tcPr marT="91425" marB="91425" marR="91425" marL="91425" anchor="b">
                    <a:lnL cap="flat" w="38100">
                      <a:solidFill>
                        <a:srgbClr val="000000">
                          <a:alpha val="0"/>
                        </a:srgbClr>
                      </a:solidFill>
                      <a:prstDash val="solid"/>
                      <a:round/>
                      <a:headEnd len="med" w="med" type="none"/>
                      <a:tailEnd len="med" w="med" type="none"/>
                    </a:lnL>
                    <a:lnR cap="flat" w="38100">
                      <a:solidFill>
                        <a:srgbClr val="000000">
                          <a:alpha val="0"/>
                        </a:srgbClr>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alpha val="0"/>
                        </a:srgbClr>
                      </a:solidFill>
                      <a:prstDash val="solid"/>
                      <a:round/>
                      <a:headEnd len="med" w="med" type="none"/>
                      <a:tailEnd len="med" w="med" type="none"/>
                    </a:lnB>
                  </a:tcPr>
                </a:tc>
                <a:tc hMerge="1"/>
              </a:tr>
              <a:tr h="696100">
                <a:tc>
                  <a:txBody>
                    <a:bodyPr>
                      <a:noAutofit/>
                    </a:bodyPr>
                    <a:lstStyle/>
                    <a:p>
                      <a:pPr lvl="0" rtl="0">
                        <a:spcBef>
                          <a:spcPts val="0"/>
                        </a:spcBef>
                        <a:buNone/>
                      </a:pPr>
                      <a:r>
                        <a:t/>
                      </a:r>
                      <a:endParaRPr>
                        <a:solidFill>
                          <a:srgbClr val="351C75"/>
                        </a:solidFill>
                      </a:endParaRPr>
                    </a:p>
                  </a:txBody>
                  <a:tcPr marT="91425" marB="91425" marR="91425" marL="91425" anchor="ctr">
                    <a:lnL cap="flat" w="38100">
                      <a:solidFill>
                        <a:srgbClr val="000000">
                          <a:alpha val="0"/>
                        </a:srgbClr>
                      </a:solidFill>
                      <a:prstDash val="solid"/>
                      <a:round/>
                      <a:headEnd len="med" w="med" type="none"/>
                      <a:tailEnd len="med" w="med" type="none"/>
                    </a:lnL>
                    <a:lnR cap="flat" w="38100">
                      <a:solidFill>
                        <a:srgbClr val="000000">
                          <a:alpha val="0"/>
                        </a:srgbClr>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alpha val="0"/>
                        </a:srgbClr>
                      </a:solidFill>
                      <a:prstDash val="solid"/>
                      <a:round/>
                      <a:headEnd len="med" w="med" type="none"/>
                      <a:tailEnd len="med" w="med" type="none"/>
                    </a:lnB>
                  </a:tcPr>
                </a:tc>
                <a:tc>
                  <a:txBody>
                    <a:bodyPr>
                      <a:noAutofit/>
                    </a:bodyPr>
                    <a:lstStyle/>
                    <a:p>
                      <a:pPr lvl="0" rtl="0">
                        <a:spcBef>
                          <a:spcPts val="0"/>
                        </a:spcBef>
                        <a:buNone/>
                      </a:pPr>
                      <a:r>
                        <a:t/>
                      </a:r>
                      <a:endParaRPr>
                        <a:solidFill>
                          <a:srgbClr val="351C75"/>
                        </a:solidFill>
                      </a:endParaRPr>
                    </a:p>
                  </a:txBody>
                  <a:tcPr marT="91425" marB="91425" marR="91425" marL="91425" anchor="ctr">
                    <a:lnL cap="flat" w="38100">
                      <a:solidFill>
                        <a:srgbClr val="000000">
                          <a:alpha val="0"/>
                        </a:srgbClr>
                      </a:solidFill>
                      <a:prstDash val="solid"/>
                      <a:round/>
                      <a:headEnd len="med" w="med" type="none"/>
                      <a:tailEnd len="med" w="med" type="none"/>
                    </a:lnL>
                    <a:lnR cap="flat" w="38100">
                      <a:solidFill>
                        <a:srgbClr val="000000">
                          <a:alpha val="0"/>
                        </a:srgbClr>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alpha val="0"/>
                        </a:srgbClr>
                      </a:solidFill>
                      <a:prstDash val="solid"/>
                      <a:round/>
                      <a:headEnd len="med" w="med" type="none"/>
                      <a:tailEnd len="med" w="med" type="none"/>
                    </a:lnB>
                  </a:tcPr>
                </a:tc>
                <a:tc>
                  <a:txBody>
                    <a:bodyPr>
                      <a:noAutofit/>
                    </a:bodyPr>
                    <a:lstStyle/>
                    <a:p>
                      <a:pPr lvl="0" rtl="0" algn="ctr">
                        <a:spcBef>
                          <a:spcPts val="0"/>
                        </a:spcBef>
                        <a:buNone/>
                      </a:pPr>
                      <a:r>
                        <a:rPr lang="en">
                          <a:solidFill>
                            <a:schemeClr val="accent6"/>
                          </a:solidFill>
                        </a:rPr>
                        <a:t>Cooperate</a:t>
                      </a:r>
                    </a:p>
                  </a:txBody>
                  <a:tcPr marT="91425" marB="91425" marR="91425" marL="91425" anchor="ctr">
                    <a:lnL cap="flat" w="38100">
                      <a:solidFill>
                        <a:srgbClr val="000000">
                          <a:alpha val="0"/>
                        </a:srgbClr>
                      </a:solidFill>
                      <a:prstDash val="solid"/>
                      <a:round/>
                      <a:headEnd len="med" w="med" type="none"/>
                      <a:tailEnd len="med" w="med" type="none"/>
                    </a:lnL>
                    <a:lnR cap="flat" w="38100">
                      <a:solidFill>
                        <a:srgbClr val="000000">
                          <a:alpha val="0"/>
                        </a:srgbClr>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solidFill>
                      <a:prstDash val="solid"/>
                      <a:round/>
                      <a:headEnd len="med" w="med" type="none"/>
                      <a:tailEnd len="med" w="med" type="none"/>
                    </a:lnB>
                  </a:tcPr>
                </a:tc>
                <a:tc>
                  <a:txBody>
                    <a:bodyPr>
                      <a:noAutofit/>
                    </a:bodyPr>
                    <a:lstStyle/>
                    <a:p>
                      <a:pPr lvl="0" rtl="0" algn="ctr">
                        <a:spcBef>
                          <a:spcPts val="0"/>
                        </a:spcBef>
                        <a:buNone/>
                      </a:pPr>
                      <a:r>
                        <a:rPr lang="en">
                          <a:solidFill>
                            <a:schemeClr val="accent6"/>
                          </a:solidFill>
                        </a:rPr>
                        <a:t>Defect</a:t>
                      </a:r>
                    </a:p>
                  </a:txBody>
                  <a:tcPr marT="91425" marB="91425" marR="91425" marL="91425" anchor="ctr">
                    <a:lnL cap="flat" w="38100">
                      <a:solidFill>
                        <a:srgbClr val="000000">
                          <a:alpha val="0"/>
                        </a:srgbClr>
                      </a:solidFill>
                      <a:prstDash val="solid"/>
                      <a:round/>
                      <a:headEnd len="med" w="med" type="none"/>
                      <a:tailEnd len="med" w="med" type="none"/>
                    </a:lnL>
                    <a:lnR cap="flat" w="38100">
                      <a:solidFill>
                        <a:srgbClr val="000000">
                          <a:alpha val="0"/>
                        </a:srgbClr>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solidFill>
                      <a:prstDash val="solid"/>
                      <a:round/>
                      <a:headEnd len="med" w="med" type="none"/>
                      <a:tailEnd len="med" w="med" type="none"/>
                    </a:lnB>
                  </a:tcPr>
                </a:tc>
              </a:tr>
              <a:tr h="696100">
                <a:tc rowSpan="2">
                  <a:txBody>
                    <a:bodyPr>
                      <a:noAutofit/>
                    </a:bodyPr>
                    <a:lstStyle/>
                    <a:p>
                      <a:pPr lvl="0" rtl="0" algn="r">
                        <a:spcBef>
                          <a:spcPts val="0"/>
                        </a:spcBef>
                        <a:buNone/>
                      </a:pPr>
                      <a:r>
                        <a:rPr b="1" lang="en">
                          <a:solidFill>
                            <a:schemeClr val="accent3"/>
                          </a:solidFill>
                        </a:rPr>
                        <a:t>You</a:t>
                      </a:r>
                    </a:p>
                  </a:txBody>
                  <a:tcPr marT="91425" marB="91425" marR="91425" marL="91425" anchor="ctr">
                    <a:lnL cap="flat" w="38100">
                      <a:solidFill>
                        <a:srgbClr val="000000">
                          <a:alpha val="0"/>
                        </a:srgbClr>
                      </a:solidFill>
                      <a:prstDash val="solid"/>
                      <a:round/>
                      <a:headEnd len="med" w="med" type="none"/>
                      <a:tailEnd len="med" w="med" type="none"/>
                    </a:lnL>
                    <a:lnR cap="flat" w="38100">
                      <a:solidFill>
                        <a:srgbClr val="000000">
                          <a:alpha val="0"/>
                        </a:srgbClr>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alpha val="0"/>
                        </a:srgbClr>
                      </a:solidFill>
                      <a:prstDash val="solid"/>
                      <a:round/>
                      <a:headEnd len="med" w="med" type="none"/>
                      <a:tailEnd len="med" w="med" type="none"/>
                    </a:lnB>
                  </a:tcPr>
                </a:tc>
                <a:tc>
                  <a:txBody>
                    <a:bodyPr>
                      <a:noAutofit/>
                    </a:bodyPr>
                    <a:lstStyle/>
                    <a:p>
                      <a:pPr lvl="0" rtl="0" algn="ctr">
                        <a:spcBef>
                          <a:spcPts val="0"/>
                        </a:spcBef>
                        <a:buNone/>
                      </a:pPr>
                      <a:r>
                        <a:rPr lang="en">
                          <a:solidFill>
                            <a:schemeClr val="accent3"/>
                          </a:solidFill>
                        </a:rPr>
                        <a:t>Cooperate</a:t>
                      </a:r>
                    </a:p>
                  </a:txBody>
                  <a:tcPr marT="91425" marB="91425" marR="91425" marL="91425" anchor="ctr">
                    <a:lnL cap="flat" w="38100">
                      <a:solidFill>
                        <a:srgbClr val="000000">
                          <a:alpha val="0"/>
                        </a:srgbClr>
                      </a:solidFill>
                      <a:prstDash val="solid"/>
                      <a:round/>
                      <a:headEnd len="med" w="med" type="none"/>
                      <a:tailEnd len="med" w="med" type="none"/>
                    </a:lnL>
                    <a:lnR cap="flat" w="38100">
                      <a:solidFill>
                        <a:srgbClr val="000000"/>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alpha val="0"/>
                        </a:srgbClr>
                      </a:solidFill>
                      <a:prstDash val="solid"/>
                      <a:round/>
                      <a:headEnd len="med" w="med" type="none"/>
                      <a:tailEnd len="med" w="med" type="none"/>
                    </a:lnB>
                  </a:tcPr>
                </a:tc>
                <a:tc>
                  <a:txBody>
                    <a:bodyPr>
                      <a:noAutofit/>
                    </a:bodyPr>
                    <a:lstStyle/>
                    <a:p>
                      <a:pPr lvl="0" rtl="0" algn="ctr">
                        <a:spcBef>
                          <a:spcPts val="0"/>
                        </a:spcBef>
                        <a:buNone/>
                      </a:pPr>
                      <a:r>
                        <a:rPr b="1" lang="en">
                          <a:solidFill>
                            <a:schemeClr val="accent3"/>
                          </a:solidFill>
                        </a:rPr>
                        <a:t>2</a:t>
                      </a:r>
                      <a:r>
                        <a:rPr b="1" lang="en">
                          <a:solidFill>
                            <a:srgbClr val="999999"/>
                          </a:solidFill>
                        </a:rPr>
                        <a:t> </a:t>
                      </a:r>
                      <a:r>
                        <a:rPr b="1" lang="en"/>
                        <a:t> </a:t>
                      </a:r>
                      <a:r>
                        <a:rPr b="1" lang="en">
                          <a:solidFill>
                            <a:schemeClr val="accent6"/>
                          </a:solidFill>
                        </a:rPr>
                        <a:t>2</a:t>
                      </a:r>
                    </a:p>
                  </a:txBody>
                  <a:tcPr marT="91425" marB="91425" marR="91425" marL="91425" anchor="ctr">
                    <a:lnL cap="flat" w="38100">
                      <a:solidFill>
                        <a:srgbClr val="000000"/>
                      </a:solidFill>
                      <a:prstDash val="solid"/>
                      <a:round/>
                      <a:headEnd len="med" w="med" type="none"/>
                      <a:tailEnd len="med" w="med" type="none"/>
                    </a:lnL>
                    <a:lnR cap="flat" w="38100">
                      <a:solidFill>
                        <a:srgbClr val="000000"/>
                      </a:solidFill>
                      <a:prstDash val="solid"/>
                      <a:round/>
                      <a:headEnd len="med" w="med" type="none"/>
                      <a:tailEnd len="med" w="med" type="none"/>
                    </a:lnR>
                    <a:lnT cap="flat" w="38100">
                      <a:solidFill>
                        <a:srgbClr val="000000"/>
                      </a:solidFill>
                      <a:prstDash val="solid"/>
                      <a:round/>
                      <a:headEnd len="med" w="med" type="none"/>
                      <a:tailEnd len="med" w="med" type="none"/>
                    </a:lnT>
                    <a:lnB cap="flat" w="38100">
                      <a:solidFill>
                        <a:srgbClr val="000000"/>
                      </a:solidFill>
                      <a:prstDash val="solid"/>
                      <a:round/>
                      <a:headEnd len="med" w="med" type="none"/>
                      <a:tailEnd len="med" w="med" type="none"/>
                    </a:lnB>
                  </a:tcPr>
                </a:tc>
                <a:tc>
                  <a:txBody>
                    <a:bodyPr>
                      <a:noAutofit/>
                    </a:bodyPr>
                    <a:lstStyle/>
                    <a:p>
                      <a:pPr lvl="0" rtl="0" algn="ctr">
                        <a:spcBef>
                          <a:spcPts val="0"/>
                        </a:spcBef>
                        <a:buNone/>
                      </a:pPr>
                      <a:r>
                        <a:rPr b="1" lang="en">
                          <a:solidFill>
                            <a:schemeClr val="accent3"/>
                          </a:solidFill>
                        </a:rPr>
                        <a:t>0</a:t>
                      </a:r>
                      <a:r>
                        <a:rPr b="1" lang="en">
                          <a:solidFill>
                            <a:srgbClr val="999999"/>
                          </a:solidFill>
                        </a:rPr>
                        <a:t> </a:t>
                      </a:r>
                      <a:r>
                        <a:rPr b="1" lang="en"/>
                        <a:t> </a:t>
                      </a:r>
                      <a:r>
                        <a:rPr b="1" lang="en">
                          <a:solidFill>
                            <a:schemeClr val="accent6"/>
                          </a:solidFill>
                        </a:rPr>
                        <a:t>3</a:t>
                      </a:r>
                    </a:p>
                  </a:txBody>
                  <a:tcPr marT="91425" marB="91425" marR="91425" marL="91425" anchor="ctr">
                    <a:lnL cap="flat" w="38100">
                      <a:solidFill>
                        <a:srgbClr val="000000"/>
                      </a:solidFill>
                      <a:prstDash val="solid"/>
                      <a:round/>
                      <a:headEnd len="med" w="med" type="none"/>
                      <a:tailEnd len="med" w="med" type="none"/>
                    </a:lnL>
                    <a:lnR cap="flat" w="38100">
                      <a:solidFill>
                        <a:srgbClr val="000000"/>
                      </a:solidFill>
                      <a:prstDash val="solid"/>
                      <a:round/>
                      <a:headEnd len="med" w="med" type="none"/>
                      <a:tailEnd len="med" w="med" type="none"/>
                    </a:lnR>
                    <a:lnT cap="flat" w="38100">
                      <a:solidFill>
                        <a:srgbClr val="000000"/>
                      </a:solidFill>
                      <a:prstDash val="solid"/>
                      <a:round/>
                      <a:headEnd len="med" w="med" type="none"/>
                      <a:tailEnd len="med" w="med" type="none"/>
                    </a:lnT>
                    <a:lnB cap="flat" w="38100">
                      <a:solidFill>
                        <a:srgbClr val="000000"/>
                      </a:solidFill>
                      <a:prstDash val="solid"/>
                      <a:round/>
                      <a:headEnd len="med" w="med" type="none"/>
                      <a:tailEnd len="med" w="med" type="none"/>
                    </a:lnB>
                  </a:tcPr>
                </a:tc>
              </a:tr>
              <a:tr h="696100">
                <a:tc vMerge="1"/>
                <a:tc>
                  <a:txBody>
                    <a:bodyPr>
                      <a:noAutofit/>
                    </a:bodyPr>
                    <a:lstStyle/>
                    <a:p>
                      <a:pPr lvl="0" rtl="0" algn="ctr">
                        <a:spcBef>
                          <a:spcPts val="0"/>
                        </a:spcBef>
                        <a:buNone/>
                      </a:pPr>
                      <a:r>
                        <a:rPr lang="en">
                          <a:solidFill>
                            <a:schemeClr val="accent3"/>
                          </a:solidFill>
                        </a:rPr>
                        <a:t>Defect</a:t>
                      </a:r>
                    </a:p>
                  </a:txBody>
                  <a:tcPr marT="91425" marB="91425" marR="91425" marL="91425" anchor="ctr">
                    <a:lnL cap="flat" w="38100">
                      <a:solidFill>
                        <a:srgbClr val="000000">
                          <a:alpha val="0"/>
                        </a:srgbClr>
                      </a:solidFill>
                      <a:prstDash val="solid"/>
                      <a:round/>
                      <a:headEnd len="med" w="med" type="none"/>
                      <a:tailEnd len="med" w="med" type="none"/>
                    </a:lnL>
                    <a:lnR cap="flat" w="38100">
                      <a:solidFill>
                        <a:srgbClr val="000000"/>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alpha val="0"/>
                        </a:srgbClr>
                      </a:solidFill>
                      <a:prstDash val="solid"/>
                      <a:round/>
                      <a:headEnd len="med" w="med" type="none"/>
                      <a:tailEnd len="med" w="med" type="none"/>
                    </a:lnB>
                  </a:tcPr>
                </a:tc>
                <a:tc>
                  <a:txBody>
                    <a:bodyPr>
                      <a:noAutofit/>
                    </a:bodyPr>
                    <a:lstStyle/>
                    <a:p>
                      <a:pPr lvl="0" rtl="0" algn="ctr">
                        <a:spcBef>
                          <a:spcPts val="0"/>
                        </a:spcBef>
                        <a:buNone/>
                      </a:pPr>
                      <a:r>
                        <a:rPr b="1" lang="en">
                          <a:solidFill>
                            <a:schemeClr val="accent3"/>
                          </a:solidFill>
                        </a:rPr>
                        <a:t>3</a:t>
                      </a:r>
                      <a:r>
                        <a:rPr b="1" lang="en">
                          <a:solidFill>
                            <a:srgbClr val="999999"/>
                          </a:solidFill>
                        </a:rPr>
                        <a:t> </a:t>
                      </a:r>
                      <a:r>
                        <a:rPr b="1" lang="en"/>
                        <a:t> </a:t>
                      </a:r>
                      <a:r>
                        <a:rPr b="1" lang="en">
                          <a:solidFill>
                            <a:schemeClr val="accent6"/>
                          </a:solidFill>
                        </a:rPr>
                        <a:t>0</a:t>
                      </a:r>
                    </a:p>
                  </a:txBody>
                  <a:tcPr marT="91425" marB="91425" marR="91425" marL="91425" anchor="ctr">
                    <a:lnL cap="flat" w="38100">
                      <a:solidFill>
                        <a:srgbClr val="000000"/>
                      </a:solidFill>
                      <a:prstDash val="solid"/>
                      <a:round/>
                      <a:headEnd len="med" w="med" type="none"/>
                      <a:tailEnd len="med" w="med" type="none"/>
                    </a:lnL>
                    <a:lnR cap="flat" w="38100">
                      <a:solidFill>
                        <a:srgbClr val="000000"/>
                      </a:solidFill>
                      <a:prstDash val="solid"/>
                      <a:round/>
                      <a:headEnd len="med" w="med" type="none"/>
                      <a:tailEnd len="med" w="med" type="none"/>
                    </a:lnR>
                    <a:lnT cap="flat" w="38100">
                      <a:solidFill>
                        <a:srgbClr val="000000"/>
                      </a:solidFill>
                      <a:prstDash val="solid"/>
                      <a:round/>
                      <a:headEnd len="med" w="med" type="none"/>
                      <a:tailEnd len="med" w="med" type="none"/>
                    </a:lnT>
                    <a:lnB cap="flat" w="38100">
                      <a:solidFill>
                        <a:srgbClr val="000000"/>
                      </a:solidFill>
                      <a:prstDash val="solid"/>
                      <a:round/>
                      <a:headEnd len="med" w="med" type="none"/>
                      <a:tailEnd len="med" w="med" type="none"/>
                    </a:lnB>
                  </a:tcPr>
                </a:tc>
                <a:tc>
                  <a:txBody>
                    <a:bodyPr>
                      <a:noAutofit/>
                    </a:bodyPr>
                    <a:lstStyle/>
                    <a:p>
                      <a:pPr lvl="0" rtl="0" algn="ctr">
                        <a:spcBef>
                          <a:spcPts val="0"/>
                        </a:spcBef>
                        <a:buNone/>
                      </a:pPr>
                      <a:r>
                        <a:rPr b="1" lang="en">
                          <a:solidFill>
                            <a:schemeClr val="accent3"/>
                          </a:solidFill>
                        </a:rPr>
                        <a:t>1</a:t>
                      </a:r>
                      <a:r>
                        <a:rPr b="1" lang="en">
                          <a:solidFill>
                            <a:srgbClr val="999999"/>
                          </a:solidFill>
                        </a:rPr>
                        <a:t> </a:t>
                      </a:r>
                      <a:r>
                        <a:rPr b="1" lang="en"/>
                        <a:t> </a:t>
                      </a:r>
                      <a:r>
                        <a:rPr b="1" lang="en">
                          <a:solidFill>
                            <a:schemeClr val="accent6"/>
                          </a:solidFill>
                        </a:rPr>
                        <a:t>1</a:t>
                      </a:r>
                    </a:p>
                  </a:txBody>
                  <a:tcPr marT="91425" marB="91425" marR="91425" marL="91425" anchor="ctr">
                    <a:lnL cap="flat" w="38100">
                      <a:solidFill>
                        <a:srgbClr val="000000"/>
                      </a:solidFill>
                      <a:prstDash val="solid"/>
                      <a:round/>
                      <a:headEnd len="med" w="med" type="none"/>
                      <a:tailEnd len="med" w="med" type="none"/>
                    </a:lnL>
                    <a:lnR cap="flat" w="38100">
                      <a:solidFill>
                        <a:srgbClr val="000000"/>
                      </a:solidFill>
                      <a:prstDash val="solid"/>
                      <a:round/>
                      <a:headEnd len="med" w="med" type="none"/>
                      <a:tailEnd len="med" w="med" type="none"/>
                    </a:lnR>
                    <a:lnT cap="flat" w="38100">
                      <a:solidFill>
                        <a:srgbClr val="000000"/>
                      </a:solidFill>
                      <a:prstDash val="solid"/>
                      <a:round/>
                      <a:headEnd len="med" w="med" type="none"/>
                      <a:tailEnd len="med" w="med" type="none"/>
                    </a:lnT>
                    <a:lnB cap="flat" w="38100">
                      <a:solidFill>
                        <a:srgbClr val="000000"/>
                      </a:solidFill>
                      <a:prstDash val="solid"/>
                      <a:round/>
                      <a:headEnd len="med" w="med" type="none"/>
                      <a:tailEnd len="med" w="med" type="none"/>
                    </a:lnB>
                  </a:tcPr>
                </a:tc>
              </a:tr>
            </a:tbl>
          </a:graphicData>
        </a:graphic>
      </p:graphicFrame>
      <p:sp>
        <p:nvSpPr>
          <p:cNvPr id="57" name="Shape 57"/>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4" name="Shape 504"/>
        <p:cNvGrpSpPr/>
        <p:nvPr/>
      </p:nvGrpSpPr>
      <p:grpSpPr>
        <a:xfrm>
          <a:off x="0" y="0"/>
          <a:ext cx="0" cy="0"/>
          <a:chOff x="0" y="0"/>
          <a:chExt cx="0" cy="0"/>
        </a:xfrm>
      </p:grpSpPr>
      <p:sp>
        <p:nvSpPr>
          <p:cNvPr id="505" name="Shape 505"/>
          <p:cNvSpPr txBox="1"/>
          <p:nvPr>
            <p:ph type="ctrTitle"/>
          </p:nvPr>
        </p:nvSpPr>
        <p:spPr>
          <a:xfrm>
            <a:off x="724725" y="0"/>
            <a:ext cx="7617899" cy="5143499"/>
          </a:xfrm>
          <a:prstGeom prst="rect">
            <a:avLst/>
          </a:prstGeom>
          <a:noFill/>
          <a:ln>
            <a:noFill/>
          </a:ln>
        </p:spPr>
        <p:txBody>
          <a:bodyPr anchorCtr="0" anchor="ctr" bIns="91425" lIns="91425" rIns="91425" tIns="91425">
            <a:noAutofit/>
          </a:bodyPr>
          <a:lstStyle/>
          <a:p>
            <a:pPr lvl="0" rtl="0" algn="ctr">
              <a:spcBef>
                <a:spcPts val="0"/>
              </a:spcBef>
              <a:buNone/>
            </a:pPr>
            <a:r>
              <a:rPr lang="en"/>
              <a:t>What would happen if my algorithm had a different output?</a:t>
            </a:r>
          </a:p>
        </p:txBody>
      </p:sp>
      <p:sp>
        <p:nvSpPr>
          <p:cNvPr id="506" name="Shape 506"/>
          <p:cNvSpPr/>
          <p:nvPr/>
        </p:nvSpPr>
        <p:spPr>
          <a:xfrm>
            <a:off x="146400" y="0"/>
            <a:ext cx="146399" cy="51434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507" name="Shape 507"/>
          <p:cNvSpPr/>
          <p:nvPr/>
        </p:nvSpPr>
        <p:spPr>
          <a:xfrm>
            <a:off x="0" y="79"/>
            <a:ext cx="146399" cy="51434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508" name="Shape 508"/>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2" name="Shape 512"/>
        <p:cNvGrpSpPr/>
        <p:nvPr/>
      </p:nvGrpSpPr>
      <p:grpSpPr>
        <a:xfrm>
          <a:off x="0" y="0"/>
          <a:ext cx="0" cy="0"/>
          <a:chOff x="0" y="0"/>
          <a:chExt cx="0" cy="0"/>
        </a:xfrm>
      </p:grpSpPr>
      <p:sp>
        <p:nvSpPr>
          <p:cNvPr id="513" name="Shape 513"/>
          <p:cNvSpPr/>
          <p:nvPr/>
        </p:nvSpPr>
        <p:spPr>
          <a:xfrm>
            <a:off x="146400" y="0"/>
            <a:ext cx="146399" cy="51434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514" name="Shape 514"/>
          <p:cNvSpPr/>
          <p:nvPr/>
        </p:nvSpPr>
        <p:spPr>
          <a:xfrm>
            <a:off x="0" y="79"/>
            <a:ext cx="146399" cy="51434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515" name="Shape 515"/>
          <p:cNvSpPr txBox="1"/>
          <p:nvPr>
            <p:ph type="ctrTitle"/>
          </p:nvPr>
        </p:nvSpPr>
        <p:spPr>
          <a:xfrm>
            <a:off x="-75" y="0"/>
            <a:ext cx="9144000" cy="5143499"/>
          </a:xfrm>
          <a:prstGeom prst="rect">
            <a:avLst/>
          </a:prstGeom>
          <a:noFill/>
          <a:ln>
            <a:noFill/>
          </a:ln>
        </p:spPr>
        <p:txBody>
          <a:bodyPr anchorCtr="0" anchor="ctr" bIns="91425" lIns="91425" rIns="91425" tIns="91425">
            <a:noAutofit/>
          </a:bodyPr>
          <a:lstStyle/>
          <a:p>
            <a:pPr rtl="0" algn="ctr">
              <a:spcBef>
                <a:spcPts val="0"/>
              </a:spcBef>
              <a:buNone/>
            </a:pPr>
            <a:r>
              <a:t/>
            </a:r>
            <a:endParaRPr/>
          </a:p>
          <a:p>
            <a:pPr lvl="0" rtl="0" algn="ctr">
              <a:spcBef>
                <a:spcPts val="0"/>
              </a:spcBef>
              <a:buNone/>
            </a:pPr>
            <a:r>
              <a:rPr lang="en"/>
              <a:t>“Logical decision theory”</a:t>
            </a:r>
          </a:p>
          <a:p>
            <a:pPr lvl="0" rtl="0" algn="ctr">
              <a:spcBef>
                <a:spcPts val="0"/>
              </a:spcBef>
              <a:spcAft>
                <a:spcPts val="1000"/>
              </a:spcAft>
              <a:buNone/>
            </a:pPr>
            <a:r>
              <a:t/>
            </a:r>
            <a:endParaRPr sz="2400"/>
          </a:p>
          <a:p>
            <a:pPr lvl="0" rtl="0" algn="ctr">
              <a:spcBef>
                <a:spcPts val="0"/>
              </a:spcBef>
              <a:spcAft>
                <a:spcPts val="1000"/>
              </a:spcAft>
              <a:buNone/>
            </a:pPr>
            <a:r>
              <a:rPr b="0" lang="en" sz="1800">
                <a:solidFill>
                  <a:srgbClr val="FFFFFF"/>
                </a:solidFill>
              </a:rPr>
              <a:t>“Timeless decision theory” (Yudkowsky 2009)</a:t>
            </a:r>
          </a:p>
          <a:p>
            <a:pPr lvl="0" rtl="0" algn="ctr">
              <a:spcBef>
                <a:spcPts val="0"/>
              </a:spcBef>
              <a:spcAft>
                <a:spcPts val="1000"/>
              </a:spcAft>
              <a:buNone/>
            </a:pPr>
            <a:r>
              <a:rPr b="0" lang="en" sz="1800">
                <a:solidFill>
                  <a:srgbClr val="FFFFFF"/>
                </a:solidFill>
              </a:rPr>
              <a:t>“Updateless decision theory” (Dai 2009)</a:t>
            </a:r>
          </a:p>
          <a:p>
            <a:pPr lvl="0" rtl="0" algn="ctr">
              <a:spcBef>
                <a:spcPts val="0"/>
              </a:spcBef>
              <a:spcAft>
                <a:spcPts val="1000"/>
              </a:spcAft>
              <a:buNone/>
            </a:pPr>
            <a:r>
              <a:rPr b="0" lang="en" sz="1800">
                <a:solidFill>
                  <a:srgbClr val="FFFFFF"/>
                </a:solidFill>
              </a:rPr>
              <a:t>“Causal decision theory” (Spohn 2012)</a:t>
            </a:r>
          </a:p>
        </p:txBody>
      </p:sp>
      <p:sp>
        <p:nvSpPr>
          <p:cNvPr id="516" name="Shape 516"/>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20" name="Shape 520"/>
        <p:cNvGrpSpPr/>
        <p:nvPr/>
      </p:nvGrpSpPr>
      <p:grpSpPr>
        <a:xfrm>
          <a:off x="0" y="0"/>
          <a:ext cx="0" cy="0"/>
          <a:chOff x="0" y="0"/>
          <a:chExt cx="0" cy="0"/>
        </a:xfrm>
      </p:grpSpPr>
      <p:sp>
        <p:nvSpPr>
          <p:cNvPr id="521" name="Shape 521"/>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Prisoner’s dilemma vs clone</a:t>
            </a:r>
          </a:p>
        </p:txBody>
      </p:sp>
      <p:sp>
        <p:nvSpPr>
          <p:cNvPr id="522" name="Shape 522"/>
          <p:cNvSpPr/>
          <p:nvPr/>
        </p:nvSpPr>
        <p:spPr>
          <a:xfrm>
            <a:off x="5651434" y="2707090"/>
            <a:ext cx="1510499" cy="611699"/>
          </a:xfrm>
          <a:prstGeom prst="ellipse">
            <a:avLst/>
          </a:prstGeom>
          <a:solidFill>
            <a:schemeClr val="accent1"/>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Clone</a:t>
            </a:r>
          </a:p>
        </p:txBody>
      </p:sp>
      <p:sp>
        <p:nvSpPr>
          <p:cNvPr id="523" name="Shape 523"/>
          <p:cNvSpPr/>
          <p:nvPr/>
        </p:nvSpPr>
        <p:spPr>
          <a:xfrm>
            <a:off x="4133391" y="3712843"/>
            <a:ext cx="877200" cy="877200"/>
          </a:xfrm>
          <a:prstGeom prst="diamond">
            <a:avLst/>
          </a:prstGeom>
          <a:solidFill>
            <a:srgbClr val="E67C0B"/>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U</a:t>
            </a:r>
          </a:p>
        </p:txBody>
      </p:sp>
      <p:cxnSp>
        <p:nvCxnSpPr>
          <p:cNvPr id="524" name="Shape 524"/>
          <p:cNvCxnSpPr>
            <a:stCxn id="525" idx="4"/>
            <a:endCxn id="523" idx="1"/>
          </p:cNvCxnSpPr>
          <p:nvPr/>
        </p:nvCxnSpPr>
        <p:spPr>
          <a:xfrm>
            <a:off x="2737191" y="3318643"/>
            <a:ext cx="1396200" cy="832800"/>
          </a:xfrm>
          <a:prstGeom prst="straightConnector1">
            <a:avLst/>
          </a:prstGeom>
          <a:noFill/>
          <a:ln cap="flat" w="19050">
            <a:solidFill>
              <a:srgbClr val="000000"/>
            </a:solidFill>
            <a:prstDash val="solid"/>
            <a:round/>
            <a:headEnd len="lg" w="lg" type="none"/>
            <a:tailEnd len="lg" w="lg" type="triangle"/>
          </a:ln>
        </p:spPr>
      </p:cxnSp>
      <p:cxnSp>
        <p:nvCxnSpPr>
          <p:cNvPr id="526" name="Shape 526"/>
          <p:cNvCxnSpPr>
            <a:stCxn id="522" idx="4"/>
            <a:endCxn id="523" idx="3"/>
          </p:cNvCxnSpPr>
          <p:nvPr/>
        </p:nvCxnSpPr>
        <p:spPr>
          <a:xfrm flipH="1">
            <a:off x="5010484" y="3318790"/>
            <a:ext cx="1396200" cy="832800"/>
          </a:xfrm>
          <a:prstGeom prst="straightConnector1">
            <a:avLst/>
          </a:prstGeom>
          <a:noFill/>
          <a:ln cap="flat" w="19050">
            <a:solidFill>
              <a:srgbClr val="000000"/>
            </a:solidFill>
            <a:prstDash val="solid"/>
            <a:round/>
            <a:headEnd len="lg" w="lg" type="none"/>
            <a:tailEnd len="lg" w="lg" type="triangle"/>
          </a:ln>
        </p:spPr>
      </p:cxnSp>
      <p:sp>
        <p:nvSpPr>
          <p:cNvPr id="527" name="Shape 527"/>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528" name="Shape 528"/>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529" name="Shape 529"/>
          <p:cNvSpPr/>
          <p:nvPr/>
        </p:nvSpPr>
        <p:spPr>
          <a:xfrm>
            <a:off x="1982075" y="2707100"/>
            <a:ext cx="1510499" cy="611699"/>
          </a:xfrm>
          <a:prstGeom prst="rect">
            <a:avLst/>
          </a:prstGeom>
          <a:solidFill>
            <a:schemeClr val="dk2"/>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lang="en" sz="1800">
                <a:solidFill>
                  <a:srgbClr val="FFFFFF"/>
                </a:solidFill>
              </a:rPr>
              <a:t>You</a:t>
            </a:r>
          </a:p>
        </p:txBody>
      </p:sp>
      <p:sp>
        <p:nvSpPr>
          <p:cNvPr id="530" name="Shape 530"/>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34" name="Shape 534"/>
        <p:cNvGrpSpPr/>
        <p:nvPr/>
      </p:nvGrpSpPr>
      <p:grpSpPr>
        <a:xfrm>
          <a:off x="0" y="0"/>
          <a:ext cx="0" cy="0"/>
          <a:chOff x="0" y="0"/>
          <a:chExt cx="0" cy="0"/>
        </a:xfrm>
      </p:grpSpPr>
      <p:sp>
        <p:nvSpPr>
          <p:cNvPr id="535" name="Shape 535"/>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Prisoner’s dilemma vs clone</a:t>
            </a:r>
          </a:p>
        </p:txBody>
      </p:sp>
      <p:sp>
        <p:nvSpPr>
          <p:cNvPr id="536" name="Shape 536"/>
          <p:cNvSpPr/>
          <p:nvPr/>
        </p:nvSpPr>
        <p:spPr>
          <a:xfrm>
            <a:off x="5651434" y="2707090"/>
            <a:ext cx="1510499" cy="611699"/>
          </a:xfrm>
          <a:prstGeom prst="ellipse">
            <a:avLst/>
          </a:prstGeom>
          <a:solidFill>
            <a:schemeClr val="accent1"/>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Clone</a:t>
            </a:r>
          </a:p>
        </p:txBody>
      </p:sp>
      <p:sp>
        <p:nvSpPr>
          <p:cNvPr id="537" name="Shape 537"/>
          <p:cNvSpPr/>
          <p:nvPr/>
        </p:nvSpPr>
        <p:spPr>
          <a:xfrm>
            <a:off x="4133391" y="3712843"/>
            <a:ext cx="877200" cy="877200"/>
          </a:xfrm>
          <a:prstGeom prst="diamond">
            <a:avLst/>
          </a:prstGeom>
          <a:solidFill>
            <a:srgbClr val="E67C0B"/>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U</a:t>
            </a:r>
          </a:p>
        </p:txBody>
      </p:sp>
      <p:cxnSp>
        <p:nvCxnSpPr>
          <p:cNvPr id="538" name="Shape 538"/>
          <p:cNvCxnSpPr>
            <a:stCxn id="539" idx="4"/>
            <a:endCxn id="537" idx="1"/>
          </p:cNvCxnSpPr>
          <p:nvPr/>
        </p:nvCxnSpPr>
        <p:spPr>
          <a:xfrm>
            <a:off x="2737334" y="3318790"/>
            <a:ext cx="1396199" cy="832800"/>
          </a:xfrm>
          <a:prstGeom prst="straightConnector1">
            <a:avLst/>
          </a:prstGeom>
          <a:noFill/>
          <a:ln cap="flat" w="19050">
            <a:solidFill>
              <a:srgbClr val="000000"/>
            </a:solidFill>
            <a:prstDash val="solid"/>
            <a:round/>
            <a:headEnd len="lg" w="lg" type="none"/>
            <a:tailEnd len="lg" w="lg" type="triangle"/>
          </a:ln>
        </p:spPr>
      </p:cxnSp>
      <p:cxnSp>
        <p:nvCxnSpPr>
          <p:cNvPr id="540" name="Shape 540"/>
          <p:cNvCxnSpPr>
            <a:stCxn id="536" idx="4"/>
            <a:endCxn id="537" idx="3"/>
          </p:cNvCxnSpPr>
          <p:nvPr/>
        </p:nvCxnSpPr>
        <p:spPr>
          <a:xfrm flipH="1">
            <a:off x="5010484" y="3318790"/>
            <a:ext cx="1396200" cy="832800"/>
          </a:xfrm>
          <a:prstGeom prst="straightConnector1">
            <a:avLst/>
          </a:prstGeom>
          <a:noFill/>
          <a:ln cap="flat" w="19050">
            <a:solidFill>
              <a:srgbClr val="000000"/>
            </a:solidFill>
            <a:prstDash val="solid"/>
            <a:round/>
            <a:headEnd len="lg" w="lg" type="none"/>
            <a:tailEnd len="lg" w="lg" type="triangle"/>
          </a:ln>
        </p:spPr>
      </p:cxnSp>
      <p:sp>
        <p:nvSpPr>
          <p:cNvPr id="541" name="Shape 541"/>
          <p:cNvSpPr/>
          <p:nvPr/>
        </p:nvSpPr>
        <p:spPr>
          <a:xfrm>
            <a:off x="3816750" y="1810190"/>
            <a:ext cx="1510499" cy="611699"/>
          </a:xfrm>
          <a:prstGeom prst="rect">
            <a:avLst/>
          </a:prstGeom>
          <a:solidFill>
            <a:schemeClr val="accent5"/>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rgbClr val="FFFFFF"/>
                </a:solidFill>
              </a:rPr>
              <a:t>Cooperate?</a:t>
            </a:r>
          </a:p>
        </p:txBody>
      </p:sp>
      <p:sp>
        <p:nvSpPr>
          <p:cNvPr id="539" name="Shape 539"/>
          <p:cNvSpPr/>
          <p:nvPr/>
        </p:nvSpPr>
        <p:spPr>
          <a:xfrm>
            <a:off x="1982084" y="2707090"/>
            <a:ext cx="1510499" cy="611699"/>
          </a:xfrm>
          <a:prstGeom prst="ellipse">
            <a:avLst/>
          </a:prstGeom>
          <a:solidFill>
            <a:schemeClr val="dk2"/>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rgbClr val="FFFFFF"/>
                </a:solidFill>
              </a:rPr>
              <a:t>You</a:t>
            </a:r>
          </a:p>
        </p:txBody>
      </p:sp>
      <p:cxnSp>
        <p:nvCxnSpPr>
          <p:cNvPr id="542" name="Shape 542"/>
          <p:cNvCxnSpPr>
            <a:stCxn id="541" idx="1"/>
            <a:endCxn id="539" idx="0"/>
          </p:cNvCxnSpPr>
          <p:nvPr/>
        </p:nvCxnSpPr>
        <p:spPr>
          <a:xfrm flipH="1">
            <a:off x="2737350" y="2116040"/>
            <a:ext cx="1079400" cy="591000"/>
          </a:xfrm>
          <a:prstGeom prst="straightConnector1">
            <a:avLst/>
          </a:prstGeom>
          <a:noFill/>
          <a:ln cap="flat" w="19050">
            <a:solidFill>
              <a:srgbClr val="000000"/>
            </a:solidFill>
            <a:prstDash val="solid"/>
            <a:round/>
            <a:headEnd len="lg" w="lg" type="none"/>
            <a:tailEnd len="lg" w="lg" type="triangle"/>
          </a:ln>
        </p:spPr>
      </p:cxnSp>
      <p:cxnSp>
        <p:nvCxnSpPr>
          <p:cNvPr id="543" name="Shape 543"/>
          <p:cNvCxnSpPr>
            <a:stCxn id="541" idx="3"/>
            <a:endCxn id="536" idx="0"/>
          </p:cNvCxnSpPr>
          <p:nvPr/>
        </p:nvCxnSpPr>
        <p:spPr>
          <a:xfrm>
            <a:off x="5327249" y="2116040"/>
            <a:ext cx="1079400" cy="591000"/>
          </a:xfrm>
          <a:prstGeom prst="straightConnector1">
            <a:avLst/>
          </a:prstGeom>
          <a:noFill/>
          <a:ln cap="flat" w="19050">
            <a:solidFill>
              <a:srgbClr val="000000"/>
            </a:solidFill>
            <a:prstDash val="solid"/>
            <a:round/>
            <a:headEnd len="lg" w="lg" type="none"/>
            <a:tailEnd len="lg" w="lg" type="triangle"/>
          </a:ln>
        </p:spPr>
      </p:cxnSp>
      <p:sp>
        <p:nvSpPr>
          <p:cNvPr id="544" name="Shape 544"/>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545" name="Shape 545"/>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546" name="Shape 546"/>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50" name="Shape 550"/>
        <p:cNvGrpSpPr/>
        <p:nvPr/>
      </p:nvGrpSpPr>
      <p:grpSpPr>
        <a:xfrm>
          <a:off x="0" y="0"/>
          <a:ext cx="0" cy="0"/>
          <a:chOff x="0" y="0"/>
          <a:chExt cx="0" cy="0"/>
        </a:xfrm>
      </p:grpSpPr>
      <p:sp>
        <p:nvSpPr>
          <p:cNvPr id="551" name="Shape 551"/>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Prisoner’s dilemma vs clone</a:t>
            </a:r>
          </a:p>
        </p:txBody>
      </p:sp>
      <p:sp>
        <p:nvSpPr>
          <p:cNvPr id="552" name="Shape 552"/>
          <p:cNvSpPr/>
          <p:nvPr/>
        </p:nvSpPr>
        <p:spPr>
          <a:xfrm>
            <a:off x="5651434" y="2707090"/>
            <a:ext cx="1510499" cy="611699"/>
          </a:xfrm>
          <a:prstGeom prst="ellipse">
            <a:avLst/>
          </a:prstGeom>
          <a:solidFill>
            <a:schemeClr val="accent1"/>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Clone</a:t>
            </a:r>
          </a:p>
        </p:txBody>
      </p:sp>
      <p:sp>
        <p:nvSpPr>
          <p:cNvPr id="553" name="Shape 553"/>
          <p:cNvSpPr/>
          <p:nvPr/>
        </p:nvSpPr>
        <p:spPr>
          <a:xfrm>
            <a:off x="4133391" y="3712843"/>
            <a:ext cx="877200" cy="877200"/>
          </a:xfrm>
          <a:prstGeom prst="diamond">
            <a:avLst/>
          </a:prstGeom>
          <a:solidFill>
            <a:srgbClr val="E67C0B"/>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U</a:t>
            </a:r>
          </a:p>
        </p:txBody>
      </p:sp>
      <p:cxnSp>
        <p:nvCxnSpPr>
          <p:cNvPr id="554" name="Shape 554"/>
          <p:cNvCxnSpPr>
            <a:stCxn id="555" idx="4"/>
            <a:endCxn id="553" idx="1"/>
          </p:cNvCxnSpPr>
          <p:nvPr/>
        </p:nvCxnSpPr>
        <p:spPr>
          <a:xfrm>
            <a:off x="2737334" y="3318790"/>
            <a:ext cx="1396199" cy="832800"/>
          </a:xfrm>
          <a:prstGeom prst="straightConnector1">
            <a:avLst/>
          </a:prstGeom>
          <a:noFill/>
          <a:ln cap="flat" w="19050">
            <a:solidFill>
              <a:srgbClr val="000000"/>
            </a:solidFill>
            <a:prstDash val="solid"/>
            <a:round/>
            <a:headEnd len="lg" w="lg" type="none"/>
            <a:tailEnd len="lg" w="lg" type="triangle"/>
          </a:ln>
        </p:spPr>
      </p:cxnSp>
      <p:cxnSp>
        <p:nvCxnSpPr>
          <p:cNvPr id="556" name="Shape 556"/>
          <p:cNvCxnSpPr>
            <a:stCxn id="552" idx="4"/>
            <a:endCxn id="553" idx="3"/>
          </p:cNvCxnSpPr>
          <p:nvPr/>
        </p:nvCxnSpPr>
        <p:spPr>
          <a:xfrm flipH="1">
            <a:off x="5010484" y="3318790"/>
            <a:ext cx="1396200" cy="832800"/>
          </a:xfrm>
          <a:prstGeom prst="straightConnector1">
            <a:avLst/>
          </a:prstGeom>
          <a:noFill/>
          <a:ln cap="flat" w="19050">
            <a:solidFill>
              <a:srgbClr val="000000"/>
            </a:solidFill>
            <a:prstDash val="solid"/>
            <a:round/>
            <a:headEnd len="lg" w="lg" type="none"/>
            <a:tailEnd len="lg" w="lg" type="triangle"/>
          </a:ln>
        </p:spPr>
      </p:cxnSp>
      <p:sp>
        <p:nvSpPr>
          <p:cNvPr id="557" name="Shape 557"/>
          <p:cNvSpPr/>
          <p:nvPr/>
        </p:nvSpPr>
        <p:spPr>
          <a:xfrm>
            <a:off x="3816750" y="1810190"/>
            <a:ext cx="1510499" cy="611699"/>
          </a:xfrm>
          <a:prstGeom prst="rect">
            <a:avLst/>
          </a:prstGeom>
          <a:solidFill>
            <a:schemeClr val="accent5"/>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rgbClr val="FFFFFF"/>
                </a:solidFill>
              </a:rPr>
              <a:t>Cooperate?</a:t>
            </a:r>
          </a:p>
        </p:txBody>
      </p:sp>
      <p:sp>
        <p:nvSpPr>
          <p:cNvPr id="555" name="Shape 555"/>
          <p:cNvSpPr/>
          <p:nvPr/>
        </p:nvSpPr>
        <p:spPr>
          <a:xfrm>
            <a:off x="1982084" y="2707090"/>
            <a:ext cx="1510499" cy="611699"/>
          </a:xfrm>
          <a:prstGeom prst="ellipse">
            <a:avLst/>
          </a:prstGeom>
          <a:solidFill>
            <a:schemeClr val="dk2"/>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rgbClr val="FFFFFF"/>
                </a:solidFill>
              </a:rPr>
              <a:t>You</a:t>
            </a:r>
          </a:p>
        </p:txBody>
      </p:sp>
      <p:cxnSp>
        <p:nvCxnSpPr>
          <p:cNvPr id="558" name="Shape 558"/>
          <p:cNvCxnSpPr>
            <a:stCxn id="557" idx="1"/>
            <a:endCxn id="555" idx="0"/>
          </p:cNvCxnSpPr>
          <p:nvPr/>
        </p:nvCxnSpPr>
        <p:spPr>
          <a:xfrm flipH="1">
            <a:off x="2737350" y="2116040"/>
            <a:ext cx="1079400" cy="591000"/>
          </a:xfrm>
          <a:prstGeom prst="straightConnector1">
            <a:avLst/>
          </a:prstGeom>
          <a:noFill/>
          <a:ln cap="flat" w="19050">
            <a:solidFill>
              <a:srgbClr val="000000"/>
            </a:solidFill>
            <a:prstDash val="solid"/>
            <a:round/>
            <a:headEnd len="lg" w="lg" type="none"/>
            <a:tailEnd len="lg" w="lg" type="triangle"/>
          </a:ln>
        </p:spPr>
      </p:cxnSp>
      <p:cxnSp>
        <p:nvCxnSpPr>
          <p:cNvPr id="559" name="Shape 559"/>
          <p:cNvCxnSpPr>
            <a:stCxn id="557" idx="3"/>
            <a:endCxn id="552" idx="0"/>
          </p:cNvCxnSpPr>
          <p:nvPr/>
        </p:nvCxnSpPr>
        <p:spPr>
          <a:xfrm>
            <a:off x="5327249" y="2116040"/>
            <a:ext cx="1079400" cy="591000"/>
          </a:xfrm>
          <a:prstGeom prst="straightConnector1">
            <a:avLst/>
          </a:prstGeom>
          <a:noFill/>
          <a:ln cap="flat" w="19050">
            <a:solidFill>
              <a:srgbClr val="000000"/>
            </a:solidFill>
            <a:prstDash val="solid"/>
            <a:round/>
            <a:headEnd len="lg" w="lg" type="none"/>
            <a:tailEnd len="lg" w="lg" type="triangle"/>
          </a:ln>
        </p:spPr>
      </p:cxnSp>
      <p:sp>
        <p:nvSpPr>
          <p:cNvPr id="560" name="Shape 560"/>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561" name="Shape 561"/>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562" name="Shape 562"/>
          <p:cNvSpPr txBox="1"/>
          <p:nvPr/>
        </p:nvSpPr>
        <p:spPr>
          <a:xfrm>
            <a:off x="3816600" y="2421900"/>
            <a:ext cx="1510499" cy="1290899"/>
          </a:xfrm>
          <a:prstGeom prst="rect">
            <a:avLst/>
          </a:prstGeom>
          <a:noFill/>
          <a:ln>
            <a:noFill/>
          </a:ln>
        </p:spPr>
        <p:txBody>
          <a:bodyPr anchorCtr="0" anchor="ctr" bIns="91425" lIns="91425" rIns="91425" tIns="91425">
            <a:noAutofit/>
          </a:bodyPr>
          <a:lstStyle/>
          <a:p>
            <a:pPr lvl="0" rtl="0" algn="ctr">
              <a:spcBef>
                <a:spcPts val="0"/>
              </a:spcBef>
              <a:buNone/>
            </a:pPr>
            <a:r>
              <a:rPr b="1" lang="en" sz="9600">
                <a:solidFill>
                  <a:schemeClr val="accent1"/>
                </a:solidFill>
              </a:rPr>
              <a:t>✓</a:t>
            </a:r>
          </a:p>
        </p:txBody>
      </p:sp>
      <p:sp>
        <p:nvSpPr>
          <p:cNvPr id="563" name="Shape 563"/>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67" name="Shape 567"/>
        <p:cNvGrpSpPr/>
        <p:nvPr/>
      </p:nvGrpSpPr>
      <p:grpSpPr>
        <a:xfrm>
          <a:off x="0" y="0"/>
          <a:ext cx="0" cy="0"/>
          <a:chOff x="0" y="0"/>
          <a:chExt cx="0" cy="0"/>
        </a:xfrm>
      </p:grpSpPr>
      <p:sp>
        <p:nvSpPr>
          <p:cNvPr id="568" name="Shape 568"/>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Newcomb’s problem</a:t>
            </a:r>
          </a:p>
        </p:txBody>
      </p:sp>
      <p:sp>
        <p:nvSpPr>
          <p:cNvPr id="569" name="Shape 569"/>
          <p:cNvSpPr/>
          <p:nvPr/>
        </p:nvSpPr>
        <p:spPr>
          <a:xfrm>
            <a:off x="5443248" y="2010675"/>
            <a:ext cx="1727099" cy="611699"/>
          </a:xfrm>
          <a:prstGeom prst="ellipse">
            <a:avLst/>
          </a:prstGeom>
          <a:solidFill>
            <a:schemeClr val="accent1"/>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Predictor</a:t>
            </a:r>
          </a:p>
        </p:txBody>
      </p:sp>
      <p:sp>
        <p:nvSpPr>
          <p:cNvPr id="570" name="Shape 570"/>
          <p:cNvSpPr/>
          <p:nvPr/>
        </p:nvSpPr>
        <p:spPr>
          <a:xfrm>
            <a:off x="4133391" y="3712843"/>
            <a:ext cx="877200" cy="877200"/>
          </a:xfrm>
          <a:prstGeom prst="diamond">
            <a:avLst/>
          </a:prstGeom>
          <a:solidFill>
            <a:srgbClr val="E67C0B"/>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U</a:t>
            </a:r>
          </a:p>
        </p:txBody>
      </p:sp>
      <p:cxnSp>
        <p:nvCxnSpPr>
          <p:cNvPr id="571" name="Shape 571"/>
          <p:cNvCxnSpPr>
            <a:stCxn id="572" idx="2"/>
            <a:endCxn id="570" idx="1"/>
          </p:cNvCxnSpPr>
          <p:nvPr/>
        </p:nvCxnSpPr>
        <p:spPr>
          <a:xfrm>
            <a:off x="2806424" y="3592499"/>
            <a:ext cx="1326900" cy="558900"/>
          </a:xfrm>
          <a:prstGeom prst="straightConnector1">
            <a:avLst/>
          </a:prstGeom>
          <a:noFill/>
          <a:ln cap="flat" w="19050">
            <a:solidFill>
              <a:srgbClr val="000000"/>
            </a:solidFill>
            <a:prstDash val="solid"/>
            <a:round/>
            <a:headEnd len="lg" w="lg" type="none"/>
            <a:tailEnd len="lg" w="lg" type="triangle"/>
          </a:ln>
        </p:spPr>
      </p:cxnSp>
      <p:cxnSp>
        <p:nvCxnSpPr>
          <p:cNvPr id="573" name="Shape 573"/>
          <p:cNvCxnSpPr>
            <a:stCxn id="569" idx="4"/>
            <a:endCxn id="570" idx="3"/>
          </p:cNvCxnSpPr>
          <p:nvPr/>
        </p:nvCxnSpPr>
        <p:spPr>
          <a:xfrm flipH="1">
            <a:off x="5010498" y="2622374"/>
            <a:ext cx="1296300" cy="1529100"/>
          </a:xfrm>
          <a:prstGeom prst="straightConnector1">
            <a:avLst/>
          </a:prstGeom>
          <a:noFill/>
          <a:ln cap="flat" w="19050">
            <a:solidFill>
              <a:srgbClr val="000000"/>
            </a:solidFill>
            <a:prstDash val="solid"/>
            <a:round/>
            <a:headEnd len="lg" w="lg" type="none"/>
            <a:tailEnd len="lg" w="lg" type="triangle"/>
          </a:ln>
        </p:spPr>
      </p:cxnSp>
      <p:sp>
        <p:nvSpPr>
          <p:cNvPr id="574" name="Shape 574"/>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575" name="Shape 575"/>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572" name="Shape 572"/>
          <p:cNvSpPr/>
          <p:nvPr/>
        </p:nvSpPr>
        <p:spPr>
          <a:xfrm>
            <a:off x="2051175" y="2980800"/>
            <a:ext cx="1510499" cy="611699"/>
          </a:xfrm>
          <a:prstGeom prst="rect">
            <a:avLst/>
          </a:prstGeom>
          <a:solidFill>
            <a:schemeClr val="dk2"/>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rgbClr val="FFFFFF"/>
                </a:solidFill>
              </a:rPr>
              <a:t>You</a:t>
            </a:r>
          </a:p>
        </p:txBody>
      </p:sp>
      <p:sp>
        <p:nvSpPr>
          <p:cNvPr id="576" name="Shape 576"/>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80" name="Shape 580"/>
        <p:cNvGrpSpPr/>
        <p:nvPr/>
      </p:nvGrpSpPr>
      <p:grpSpPr>
        <a:xfrm>
          <a:off x="0" y="0"/>
          <a:ext cx="0" cy="0"/>
          <a:chOff x="0" y="0"/>
          <a:chExt cx="0" cy="0"/>
        </a:xfrm>
      </p:grpSpPr>
      <p:sp>
        <p:nvSpPr>
          <p:cNvPr id="581" name="Shape 581"/>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Newcomb’s problem</a:t>
            </a:r>
          </a:p>
        </p:txBody>
      </p:sp>
      <p:sp>
        <p:nvSpPr>
          <p:cNvPr id="582" name="Shape 582"/>
          <p:cNvSpPr/>
          <p:nvPr/>
        </p:nvSpPr>
        <p:spPr>
          <a:xfrm>
            <a:off x="5443248" y="2010675"/>
            <a:ext cx="1727099" cy="611699"/>
          </a:xfrm>
          <a:prstGeom prst="ellipse">
            <a:avLst/>
          </a:prstGeom>
          <a:solidFill>
            <a:schemeClr val="accent1"/>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Predictor</a:t>
            </a:r>
          </a:p>
        </p:txBody>
      </p:sp>
      <p:sp>
        <p:nvSpPr>
          <p:cNvPr id="583" name="Shape 583"/>
          <p:cNvSpPr/>
          <p:nvPr/>
        </p:nvSpPr>
        <p:spPr>
          <a:xfrm>
            <a:off x="4133391" y="3712843"/>
            <a:ext cx="877200" cy="877200"/>
          </a:xfrm>
          <a:prstGeom prst="diamond">
            <a:avLst/>
          </a:prstGeom>
          <a:solidFill>
            <a:srgbClr val="E67C0B"/>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U</a:t>
            </a:r>
          </a:p>
        </p:txBody>
      </p:sp>
      <p:cxnSp>
        <p:nvCxnSpPr>
          <p:cNvPr id="584" name="Shape 584"/>
          <p:cNvCxnSpPr>
            <a:stCxn id="585" idx="4"/>
            <a:endCxn id="583" idx="1"/>
          </p:cNvCxnSpPr>
          <p:nvPr/>
        </p:nvCxnSpPr>
        <p:spPr>
          <a:xfrm>
            <a:off x="2806434" y="3592490"/>
            <a:ext cx="1326899" cy="558900"/>
          </a:xfrm>
          <a:prstGeom prst="straightConnector1">
            <a:avLst/>
          </a:prstGeom>
          <a:noFill/>
          <a:ln cap="flat" w="19050">
            <a:solidFill>
              <a:srgbClr val="000000"/>
            </a:solidFill>
            <a:prstDash val="solid"/>
            <a:round/>
            <a:headEnd len="lg" w="lg" type="none"/>
            <a:tailEnd len="lg" w="lg" type="triangle"/>
          </a:ln>
        </p:spPr>
      </p:cxnSp>
      <p:cxnSp>
        <p:nvCxnSpPr>
          <p:cNvPr id="586" name="Shape 586"/>
          <p:cNvCxnSpPr>
            <a:stCxn id="582" idx="4"/>
            <a:endCxn id="583" idx="3"/>
          </p:cNvCxnSpPr>
          <p:nvPr/>
        </p:nvCxnSpPr>
        <p:spPr>
          <a:xfrm flipH="1">
            <a:off x="5010498" y="2622374"/>
            <a:ext cx="1296300" cy="1529100"/>
          </a:xfrm>
          <a:prstGeom prst="straightConnector1">
            <a:avLst/>
          </a:prstGeom>
          <a:noFill/>
          <a:ln cap="flat" w="19050">
            <a:solidFill>
              <a:srgbClr val="000000"/>
            </a:solidFill>
            <a:prstDash val="solid"/>
            <a:round/>
            <a:headEnd len="lg" w="lg" type="none"/>
            <a:tailEnd len="lg" w="lg" type="triangle"/>
          </a:ln>
        </p:spPr>
      </p:cxnSp>
      <p:sp>
        <p:nvSpPr>
          <p:cNvPr id="587" name="Shape 587"/>
          <p:cNvSpPr/>
          <p:nvPr/>
        </p:nvSpPr>
        <p:spPr>
          <a:xfrm>
            <a:off x="2051175" y="1810190"/>
            <a:ext cx="1510499" cy="611699"/>
          </a:xfrm>
          <a:prstGeom prst="rect">
            <a:avLst/>
          </a:prstGeom>
          <a:solidFill>
            <a:schemeClr val="accent5"/>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rgbClr val="FFFFFF"/>
                </a:solidFill>
              </a:rPr>
              <a:t>Onebox?</a:t>
            </a:r>
          </a:p>
        </p:txBody>
      </p:sp>
      <p:sp>
        <p:nvSpPr>
          <p:cNvPr id="585" name="Shape 585"/>
          <p:cNvSpPr/>
          <p:nvPr/>
        </p:nvSpPr>
        <p:spPr>
          <a:xfrm>
            <a:off x="2051184" y="2980790"/>
            <a:ext cx="1510499" cy="611699"/>
          </a:xfrm>
          <a:prstGeom prst="ellipse">
            <a:avLst/>
          </a:prstGeom>
          <a:solidFill>
            <a:schemeClr val="dk2"/>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rgbClr val="FFFFFF"/>
                </a:solidFill>
              </a:rPr>
              <a:t>You</a:t>
            </a:r>
          </a:p>
        </p:txBody>
      </p:sp>
      <p:cxnSp>
        <p:nvCxnSpPr>
          <p:cNvPr id="588" name="Shape 588"/>
          <p:cNvCxnSpPr>
            <a:stCxn id="587" idx="2"/>
            <a:endCxn id="585" idx="0"/>
          </p:cNvCxnSpPr>
          <p:nvPr/>
        </p:nvCxnSpPr>
        <p:spPr>
          <a:xfrm>
            <a:off x="2806424" y="2421890"/>
            <a:ext cx="0" cy="558900"/>
          </a:xfrm>
          <a:prstGeom prst="straightConnector1">
            <a:avLst/>
          </a:prstGeom>
          <a:noFill/>
          <a:ln cap="flat" w="19050">
            <a:solidFill>
              <a:srgbClr val="000000"/>
            </a:solidFill>
            <a:prstDash val="solid"/>
            <a:round/>
            <a:headEnd len="lg" w="lg" type="none"/>
            <a:tailEnd len="lg" w="lg" type="triangle"/>
          </a:ln>
        </p:spPr>
      </p:cxnSp>
      <p:cxnSp>
        <p:nvCxnSpPr>
          <p:cNvPr id="589" name="Shape 589"/>
          <p:cNvCxnSpPr>
            <a:stCxn id="587" idx="3"/>
            <a:endCxn id="582" idx="2"/>
          </p:cNvCxnSpPr>
          <p:nvPr/>
        </p:nvCxnSpPr>
        <p:spPr>
          <a:xfrm>
            <a:off x="3561674" y="2116040"/>
            <a:ext cx="1881600" cy="200400"/>
          </a:xfrm>
          <a:prstGeom prst="straightConnector1">
            <a:avLst/>
          </a:prstGeom>
          <a:noFill/>
          <a:ln cap="flat" w="19050">
            <a:solidFill>
              <a:srgbClr val="000000"/>
            </a:solidFill>
            <a:prstDash val="solid"/>
            <a:round/>
            <a:headEnd len="lg" w="lg" type="none"/>
            <a:tailEnd len="lg" w="lg" type="triangle"/>
          </a:ln>
        </p:spPr>
      </p:cxnSp>
      <p:sp>
        <p:nvSpPr>
          <p:cNvPr id="590" name="Shape 590"/>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591" name="Shape 591"/>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592" name="Shape 592"/>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96" name="Shape 596"/>
        <p:cNvGrpSpPr/>
        <p:nvPr/>
      </p:nvGrpSpPr>
      <p:grpSpPr>
        <a:xfrm>
          <a:off x="0" y="0"/>
          <a:ext cx="0" cy="0"/>
          <a:chOff x="0" y="0"/>
          <a:chExt cx="0" cy="0"/>
        </a:xfrm>
      </p:grpSpPr>
      <p:sp>
        <p:nvSpPr>
          <p:cNvPr id="597" name="Shape 597"/>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Newcomb’s problem</a:t>
            </a:r>
          </a:p>
        </p:txBody>
      </p:sp>
      <p:sp>
        <p:nvSpPr>
          <p:cNvPr id="598" name="Shape 598"/>
          <p:cNvSpPr/>
          <p:nvPr/>
        </p:nvSpPr>
        <p:spPr>
          <a:xfrm>
            <a:off x="5443248" y="2010675"/>
            <a:ext cx="1727099" cy="611699"/>
          </a:xfrm>
          <a:prstGeom prst="ellipse">
            <a:avLst/>
          </a:prstGeom>
          <a:solidFill>
            <a:schemeClr val="accent1"/>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Predictor</a:t>
            </a:r>
          </a:p>
        </p:txBody>
      </p:sp>
      <p:sp>
        <p:nvSpPr>
          <p:cNvPr id="599" name="Shape 599"/>
          <p:cNvSpPr/>
          <p:nvPr/>
        </p:nvSpPr>
        <p:spPr>
          <a:xfrm>
            <a:off x="4133391" y="3712843"/>
            <a:ext cx="877200" cy="877200"/>
          </a:xfrm>
          <a:prstGeom prst="diamond">
            <a:avLst/>
          </a:prstGeom>
          <a:solidFill>
            <a:srgbClr val="E67C0B"/>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U</a:t>
            </a:r>
          </a:p>
        </p:txBody>
      </p:sp>
      <p:cxnSp>
        <p:nvCxnSpPr>
          <p:cNvPr id="600" name="Shape 600"/>
          <p:cNvCxnSpPr>
            <a:stCxn id="601" idx="4"/>
            <a:endCxn id="599" idx="1"/>
          </p:cNvCxnSpPr>
          <p:nvPr/>
        </p:nvCxnSpPr>
        <p:spPr>
          <a:xfrm>
            <a:off x="2806434" y="3592490"/>
            <a:ext cx="1326899" cy="558900"/>
          </a:xfrm>
          <a:prstGeom prst="straightConnector1">
            <a:avLst/>
          </a:prstGeom>
          <a:noFill/>
          <a:ln cap="flat" w="19050">
            <a:solidFill>
              <a:srgbClr val="000000"/>
            </a:solidFill>
            <a:prstDash val="solid"/>
            <a:round/>
            <a:headEnd len="lg" w="lg" type="none"/>
            <a:tailEnd len="lg" w="lg" type="triangle"/>
          </a:ln>
        </p:spPr>
      </p:cxnSp>
      <p:cxnSp>
        <p:nvCxnSpPr>
          <p:cNvPr id="602" name="Shape 602"/>
          <p:cNvCxnSpPr>
            <a:stCxn id="598" idx="4"/>
            <a:endCxn id="599" idx="3"/>
          </p:cNvCxnSpPr>
          <p:nvPr/>
        </p:nvCxnSpPr>
        <p:spPr>
          <a:xfrm flipH="1">
            <a:off x="5010498" y="2622374"/>
            <a:ext cx="1296300" cy="1529100"/>
          </a:xfrm>
          <a:prstGeom prst="straightConnector1">
            <a:avLst/>
          </a:prstGeom>
          <a:noFill/>
          <a:ln cap="flat" w="19050">
            <a:solidFill>
              <a:srgbClr val="000000"/>
            </a:solidFill>
            <a:prstDash val="solid"/>
            <a:round/>
            <a:headEnd len="lg" w="lg" type="none"/>
            <a:tailEnd len="lg" w="lg" type="triangle"/>
          </a:ln>
        </p:spPr>
      </p:cxnSp>
      <p:sp>
        <p:nvSpPr>
          <p:cNvPr id="603" name="Shape 603"/>
          <p:cNvSpPr/>
          <p:nvPr/>
        </p:nvSpPr>
        <p:spPr>
          <a:xfrm>
            <a:off x="2051175" y="1810190"/>
            <a:ext cx="1510499" cy="611699"/>
          </a:xfrm>
          <a:prstGeom prst="rect">
            <a:avLst/>
          </a:prstGeom>
          <a:solidFill>
            <a:schemeClr val="accent5"/>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rgbClr val="FFFFFF"/>
                </a:solidFill>
              </a:rPr>
              <a:t>Onebox?</a:t>
            </a:r>
          </a:p>
        </p:txBody>
      </p:sp>
      <p:sp>
        <p:nvSpPr>
          <p:cNvPr id="601" name="Shape 601"/>
          <p:cNvSpPr/>
          <p:nvPr/>
        </p:nvSpPr>
        <p:spPr>
          <a:xfrm>
            <a:off x="2051184" y="2980790"/>
            <a:ext cx="1510499" cy="611699"/>
          </a:xfrm>
          <a:prstGeom prst="ellipse">
            <a:avLst/>
          </a:prstGeom>
          <a:solidFill>
            <a:schemeClr val="dk2"/>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rgbClr val="FFFFFF"/>
                </a:solidFill>
              </a:rPr>
              <a:t>You</a:t>
            </a:r>
          </a:p>
        </p:txBody>
      </p:sp>
      <p:cxnSp>
        <p:nvCxnSpPr>
          <p:cNvPr id="604" name="Shape 604"/>
          <p:cNvCxnSpPr>
            <a:stCxn id="603" idx="2"/>
            <a:endCxn id="601" idx="0"/>
          </p:cNvCxnSpPr>
          <p:nvPr/>
        </p:nvCxnSpPr>
        <p:spPr>
          <a:xfrm>
            <a:off x="2806424" y="2421890"/>
            <a:ext cx="0" cy="558900"/>
          </a:xfrm>
          <a:prstGeom prst="straightConnector1">
            <a:avLst/>
          </a:prstGeom>
          <a:noFill/>
          <a:ln cap="flat" w="19050">
            <a:solidFill>
              <a:srgbClr val="000000"/>
            </a:solidFill>
            <a:prstDash val="solid"/>
            <a:round/>
            <a:headEnd len="lg" w="lg" type="none"/>
            <a:tailEnd len="lg" w="lg" type="triangle"/>
          </a:ln>
        </p:spPr>
      </p:cxnSp>
      <p:cxnSp>
        <p:nvCxnSpPr>
          <p:cNvPr id="605" name="Shape 605"/>
          <p:cNvCxnSpPr>
            <a:stCxn id="603" idx="3"/>
            <a:endCxn id="598" idx="2"/>
          </p:cNvCxnSpPr>
          <p:nvPr/>
        </p:nvCxnSpPr>
        <p:spPr>
          <a:xfrm>
            <a:off x="3561674" y="2116040"/>
            <a:ext cx="1881600" cy="200400"/>
          </a:xfrm>
          <a:prstGeom prst="straightConnector1">
            <a:avLst/>
          </a:prstGeom>
          <a:noFill/>
          <a:ln cap="flat" w="19050">
            <a:solidFill>
              <a:srgbClr val="000000"/>
            </a:solidFill>
            <a:prstDash val="solid"/>
            <a:round/>
            <a:headEnd len="lg" w="lg" type="none"/>
            <a:tailEnd len="lg" w="lg" type="triangle"/>
          </a:ln>
        </p:spPr>
      </p:cxnSp>
      <p:sp>
        <p:nvSpPr>
          <p:cNvPr id="606" name="Shape 606"/>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607" name="Shape 607"/>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608" name="Shape 608"/>
          <p:cNvSpPr txBox="1"/>
          <p:nvPr/>
        </p:nvSpPr>
        <p:spPr>
          <a:xfrm>
            <a:off x="3747212" y="2421900"/>
            <a:ext cx="1510499" cy="1290899"/>
          </a:xfrm>
          <a:prstGeom prst="rect">
            <a:avLst/>
          </a:prstGeom>
          <a:noFill/>
          <a:ln>
            <a:noFill/>
          </a:ln>
        </p:spPr>
        <p:txBody>
          <a:bodyPr anchorCtr="0" anchor="ctr" bIns="91425" lIns="91425" rIns="91425" tIns="91425">
            <a:noAutofit/>
          </a:bodyPr>
          <a:lstStyle/>
          <a:p>
            <a:pPr lvl="0" rtl="0" algn="ctr">
              <a:spcBef>
                <a:spcPts val="0"/>
              </a:spcBef>
              <a:buNone/>
            </a:pPr>
            <a:r>
              <a:rPr b="1" lang="en" sz="9600">
                <a:solidFill>
                  <a:schemeClr val="accent1"/>
                </a:solidFill>
              </a:rPr>
              <a:t>✓</a:t>
            </a:r>
          </a:p>
        </p:txBody>
      </p:sp>
      <p:sp>
        <p:nvSpPr>
          <p:cNvPr id="609" name="Shape 609"/>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613" name="Shape 613"/>
        <p:cNvGrpSpPr/>
        <p:nvPr/>
      </p:nvGrpSpPr>
      <p:grpSpPr>
        <a:xfrm>
          <a:off x="0" y="0"/>
          <a:ext cx="0" cy="0"/>
          <a:chOff x="0" y="0"/>
          <a:chExt cx="0" cy="0"/>
        </a:xfrm>
      </p:grpSpPr>
      <p:sp>
        <p:nvSpPr>
          <p:cNvPr id="614" name="Shape 614"/>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Death in Damascus</a:t>
            </a:r>
          </a:p>
        </p:txBody>
      </p:sp>
      <p:sp>
        <p:nvSpPr>
          <p:cNvPr id="615" name="Shape 615"/>
          <p:cNvSpPr/>
          <p:nvPr/>
        </p:nvSpPr>
        <p:spPr>
          <a:xfrm>
            <a:off x="5579100" y="2955641"/>
            <a:ext cx="1409399" cy="570600"/>
          </a:xfrm>
          <a:prstGeom prst="ellipse">
            <a:avLst/>
          </a:prstGeom>
          <a:solidFill>
            <a:schemeClr val="accent1"/>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Death</a:t>
            </a:r>
          </a:p>
        </p:txBody>
      </p:sp>
      <p:sp>
        <p:nvSpPr>
          <p:cNvPr id="616" name="Shape 616"/>
          <p:cNvSpPr/>
          <p:nvPr/>
        </p:nvSpPr>
        <p:spPr>
          <a:xfrm>
            <a:off x="4162735" y="3894034"/>
            <a:ext cx="818399" cy="818399"/>
          </a:xfrm>
          <a:prstGeom prst="diamond">
            <a:avLst/>
          </a:prstGeom>
          <a:solidFill>
            <a:srgbClr val="E67C0B"/>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U</a:t>
            </a:r>
          </a:p>
        </p:txBody>
      </p:sp>
      <p:cxnSp>
        <p:nvCxnSpPr>
          <p:cNvPr id="617" name="Shape 617"/>
          <p:cNvCxnSpPr>
            <a:stCxn id="618" idx="4"/>
            <a:endCxn id="616" idx="1"/>
          </p:cNvCxnSpPr>
          <p:nvPr/>
        </p:nvCxnSpPr>
        <p:spPr>
          <a:xfrm>
            <a:off x="2860135" y="3525934"/>
            <a:ext cx="1302600" cy="777300"/>
          </a:xfrm>
          <a:prstGeom prst="straightConnector1">
            <a:avLst/>
          </a:prstGeom>
          <a:noFill/>
          <a:ln cap="flat" w="19050">
            <a:solidFill>
              <a:srgbClr val="000000"/>
            </a:solidFill>
            <a:prstDash val="solid"/>
            <a:round/>
            <a:headEnd len="lg" w="lg" type="none"/>
            <a:tailEnd len="lg" w="lg" type="triangle"/>
          </a:ln>
        </p:spPr>
      </p:cxnSp>
      <p:cxnSp>
        <p:nvCxnSpPr>
          <p:cNvPr id="619" name="Shape 619"/>
          <p:cNvCxnSpPr>
            <a:stCxn id="615" idx="4"/>
            <a:endCxn id="616" idx="3"/>
          </p:cNvCxnSpPr>
          <p:nvPr/>
        </p:nvCxnSpPr>
        <p:spPr>
          <a:xfrm flipH="1">
            <a:off x="4981199" y="3526241"/>
            <a:ext cx="1302600" cy="777000"/>
          </a:xfrm>
          <a:prstGeom prst="straightConnector1">
            <a:avLst/>
          </a:prstGeom>
          <a:noFill/>
          <a:ln cap="flat" w="19050">
            <a:solidFill>
              <a:srgbClr val="000000"/>
            </a:solidFill>
            <a:prstDash val="solid"/>
            <a:round/>
            <a:headEnd len="lg" w="lg" type="none"/>
            <a:tailEnd len="lg" w="lg" type="triangle"/>
          </a:ln>
        </p:spPr>
      </p:cxnSp>
      <p:sp>
        <p:nvSpPr>
          <p:cNvPr id="620" name="Shape 620"/>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621" name="Shape 621"/>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622" name="Shape 622"/>
          <p:cNvSpPr/>
          <p:nvPr/>
        </p:nvSpPr>
        <p:spPr>
          <a:xfrm>
            <a:off x="2155512" y="2955650"/>
            <a:ext cx="1409399" cy="570600"/>
          </a:xfrm>
          <a:prstGeom prst="rect">
            <a:avLst/>
          </a:prstGeom>
          <a:solidFill>
            <a:schemeClr val="dk2"/>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rgbClr val="FFFFFF"/>
                </a:solidFill>
              </a:rPr>
              <a:t>You</a:t>
            </a:r>
          </a:p>
        </p:txBody>
      </p:sp>
      <p:sp>
        <p:nvSpPr>
          <p:cNvPr id="623" name="Shape 623"/>
          <p:cNvSpPr/>
          <p:nvPr/>
        </p:nvSpPr>
        <p:spPr>
          <a:xfrm>
            <a:off x="5579091" y="1587340"/>
            <a:ext cx="1409399" cy="1025400"/>
          </a:xfrm>
          <a:prstGeom prst="ellipse">
            <a:avLst/>
          </a:prstGeom>
          <a:solidFill>
            <a:schemeClr val="accent1"/>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Death’s book</a:t>
            </a:r>
          </a:p>
        </p:txBody>
      </p:sp>
      <p:cxnSp>
        <p:nvCxnSpPr>
          <p:cNvPr id="624" name="Shape 624"/>
          <p:cNvCxnSpPr>
            <a:stCxn id="623" idx="4"/>
            <a:endCxn id="615" idx="0"/>
          </p:cNvCxnSpPr>
          <p:nvPr/>
        </p:nvCxnSpPr>
        <p:spPr>
          <a:xfrm>
            <a:off x="6283791" y="2612740"/>
            <a:ext cx="0" cy="342900"/>
          </a:xfrm>
          <a:prstGeom prst="straightConnector1">
            <a:avLst/>
          </a:prstGeom>
          <a:noFill/>
          <a:ln cap="flat" w="19050">
            <a:solidFill>
              <a:srgbClr val="000000"/>
            </a:solidFill>
            <a:prstDash val="solid"/>
            <a:round/>
            <a:headEnd len="lg" w="lg" type="none"/>
            <a:tailEnd len="lg" w="lg" type="triangle"/>
          </a:ln>
        </p:spPr>
      </p:cxnSp>
      <p:sp>
        <p:nvSpPr>
          <p:cNvPr id="625" name="Shape 625"/>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629" name="Shape 629"/>
        <p:cNvGrpSpPr/>
        <p:nvPr/>
      </p:nvGrpSpPr>
      <p:grpSpPr>
        <a:xfrm>
          <a:off x="0" y="0"/>
          <a:ext cx="0" cy="0"/>
          <a:chOff x="0" y="0"/>
          <a:chExt cx="0" cy="0"/>
        </a:xfrm>
      </p:grpSpPr>
      <p:cxnSp>
        <p:nvCxnSpPr>
          <p:cNvPr id="630" name="Shape 630"/>
          <p:cNvCxnSpPr>
            <a:stCxn id="631" idx="1"/>
            <a:endCxn id="632" idx="0"/>
          </p:cNvCxnSpPr>
          <p:nvPr/>
        </p:nvCxnSpPr>
        <p:spPr>
          <a:xfrm>
            <a:off x="2861100" y="1872791"/>
            <a:ext cx="0" cy="1082700"/>
          </a:xfrm>
          <a:prstGeom prst="straightConnector1">
            <a:avLst/>
          </a:prstGeom>
          <a:noFill/>
          <a:ln cap="flat" w="19050">
            <a:solidFill>
              <a:srgbClr val="000000"/>
            </a:solidFill>
            <a:prstDash val="solid"/>
            <a:round/>
            <a:headEnd len="lg" w="lg" type="none"/>
            <a:tailEnd len="lg" w="lg" type="triangle"/>
          </a:ln>
        </p:spPr>
      </p:cxnSp>
      <p:sp>
        <p:nvSpPr>
          <p:cNvPr id="633" name="Shape 633"/>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Death in Damascus</a:t>
            </a:r>
          </a:p>
        </p:txBody>
      </p:sp>
      <p:sp>
        <p:nvSpPr>
          <p:cNvPr id="634" name="Shape 634"/>
          <p:cNvSpPr/>
          <p:nvPr/>
        </p:nvSpPr>
        <p:spPr>
          <a:xfrm>
            <a:off x="5579100" y="2955641"/>
            <a:ext cx="1409399" cy="570600"/>
          </a:xfrm>
          <a:prstGeom prst="ellipse">
            <a:avLst/>
          </a:prstGeom>
          <a:solidFill>
            <a:schemeClr val="accent1"/>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Death</a:t>
            </a:r>
          </a:p>
        </p:txBody>
      </p:sp>
      <p:sp>
        <p:nvSpPr>
          <p:cNvPr id="635" name="Shape 635"/>
          <p:cNvSpPr/>
          <p:nvPr/>
        </p:nvSpPr>
        <p:spPr>
          <a:xfrm>
            <a:off x="4162735" y="3894034"/>
            <a:ext cx="818399" cy="818399"/>
          </a:xfrm>
          <a:prstGeom prst="diamond">
            <a:avLst/>
          </a:prstGeom>
          <a:solidFill>
            <a:srgbClr val="E67C0B"/>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U</a:t>
            </a:r>
          </a:p>
        </p:txBody>
      </p:sp>
      <p:cxnSp>
        <p:nvCxnSpPr>
          <p:cNvPr id="636" name="Shape 636"/>
          <p:cNvCxnSpPr>
            <a:stCxn id="632" idx="4"/>
            <a:endCxn id="635" idx="1"/>
          </p:cNvCxnSpPr>
          <p:nvPr/>
        </p:nvCxnSpPr>
        <p:spPr>
          <a:xfrm>
            <a:off x="2861105" y="3526391"/>
            <a:ext cx="1301700" cy="776700"/>
          </a:xfrm>
          <a:prstGeom prst="straightConnector1">
            <a:avLst/>
          </a:prstGeom>
          <a:noFill/>
          <a:ln cap="flat" w="19050">
            <a:solidFill>
              <a:srgbClr val="000000"/>
            </a:solidFill>
            <a:prstDash val="solid"/>
            <a:round/>
            <a:headEnd len="lg" w="lg" type="none"/>
            <a:tailEnd len="lg" w="lg" type="triangle"/>
          </a:ln>
        </p:spPr>
      </p:cxnSp>
      <p:cxnSp>
        <p:nvCxnSpPr>
          <p:cNvPr id="637" name="Shape 637"/>
          <p:cNvCxnSpPr>
            <a:stCxn id="634" idx="4"/>
            <a:endCxn id="635" idx="3"/>
          </p:cNvCxnSpPr>
          <p:nvPr/>
        </p:nvCxnSpPr>
        <p:spPr>
          <a:xfrm flipH="1">
            <a:off x="4981199" y="3526241"/>
            <a:ext cx="1302600" cy="777000"/>
          </a:xfrm>
          <a:prstGeom prst="straightConnector1">
            <a:avLst/>
          </a:prstGeom>
          <a:noFill/>
          <a:ln cap="flat" w="19050">
            <a:solidFill>
              <a:srgbClr val="000000"/>
            </a:solidFill>
            <a:prstDash val="solid"/>
            <a:round/>
            <a:headEnd len="lg" w="lg" type="none"/>
            <a:tailEnd len="lg" w="lg" type="triangle"/>
          </a:ln>
        </p:spPr>
      </p:cxnSp>
      <p:sp>
        <p:nvSpPr>
          <p:cNvPr id="638" name="Shape 638"/>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639" name="Shape 639"/>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640" name="Shape 640"/>
          <p:cNvSpPr/>
          <p:nvPr/>
        </p:nvSpPr>
        <p:spPr>
          <a:xfrm>
            <a:off x="5579091" y="1587340"/>
            <a:ext cx="1409399" cy="1025400"/>
          </a:xfrm>
          <a:prstGeom prst="ellipse">
            <a:avLst/>
          </a:prstGeom>
          <a:solidFill>
            <a:schemeClr val="accent1"/>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Death’s book</a:t>
            </a:r>
          </a:p>
        </p:txBody>
      </p:sp>
      <p:cxnSp>
        <p:nvCxnSpPr>
          <p:cNvPr id="641" name="Shape 641"/>
          <p:cNvCxnSpPr>
            <a:stCxn id="640" idx="4"/>
            <a:endCxn id="634" idx="0"/>
          </p:cNvCxnSpPr>
          <p:nvPr/>
        </p:nvCxnSpPr>
        <p:spPr>
          <a:xfrm>
            <a:off x="6283791" y="2612740"/>
            <a:ext cx="0" cy="342900"/>
          </a:xfrm>
          <a:prstGeom prst="straightConnector1">
            <a:avLst/>
          </a:prstGeom>
          <a:noFill/>
          <a:ln cap="flat" w="19050">
            <a:solidFill>
              <a:srgbClr val="000000"/>
            </a:solidFill>
            <a:prstDash val="solid"/>
            <a:round/>
            <a:headEnd len="lg" w="lg" type="none"/>
            <a:tailEnd len="lg" w="lg" type="triangle"/>
          </a:ln>
        </p:spPr>
      </p:cxnSp>
      <p:sp>
        <p:nvSpPr>
          <p:cNvPr id="632" name="Shape 632"/>
          <p:cNvSpPr/>
          <p:nvPr/>
        </p:nvSpPr>
        <p:spPr>
          <a:xfrm>
            <a:off x="2156405" y="2955491"/>
            <a:ext cx="1409399" cy="570900"/>
          </a:xfrm>
          <a:prstGeom prst="ellipse">
            <a:avLst/>
          </a:prstGeom>
          <a:solidFill>
            <a:schemeClr val="dk2"/>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rgbClr val="FFFFFF"/>
                </a:solidFill>
              </a:rPr>
              <a:t>You</a:t>
            </a:r>
          </a:p>
        </p:txBody>
      </p:sp>
      <p:sp>
        <p:nvSpPr>
          <p:cNvPr id="631" name="Shape 631"/>
          <p:cNvSpPr/>
          <p:nvPr/>
        </p:nvSpPr>
        <p:spPr>
          <a:xfrm>
            <a:off x="2861100" y="1587341"/>
            <a:ext cx="1409399" cy="570900"/>
          </a:xfrm>
          <a:prstGeom prst="rect">
            <a:avLst/>
          </a:prstGeom>
          <a:solidFill>
            <a:schemeClr val="accent5"/>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rgbClr val="FFFFFF"/>
                </a:solidFill>
              </a:rPr>
              <a:t>Where?</a:t>
            </a:r>
          </a:p>
        </p:txBody>
      </p:sp>
      <p:cxnSp>
        <p:nvCxnSpPr>
          <p:cNvPr id="642" name="Shape 642"/>
          <p:cNvCxnSpPr>
            <a:stCxn id="631" idx="3"/>
            <a:endCxn id="640" idx="2"/>
          </p:cNvCxnSpPr>
          <p:nvPr/>
        </p:nvCxnSpPr>
        <p:spPr>
          <a:xfrm>
            <a:off x="4270499" y="1872791"/>
            <a:ext cx="1308600" cy="227100"/>
          </a:xfrm>
          <a:prstGeom prst="straightConnector1">
            <a:avLst/>
          </a:prstGeom>
          <a:noFill/>
          <a:ln cap="flat" w="19050">
            <a:solidFill>
              <a:srgbClr val="000000"/>
            </a:solidFill>
            <a:prstDash val="solid"/>
            <a:round/>
            <a:headEnd len="lg" w="lg" type="none"/>
            <a:tailEnd len="lg" w="lg" type="triangle"/>
          </a:ln>
        </p:spPr>
      </p:cxnSp>
      <p:sp>
        <p:nvSpPr>
          <p:cNvPr id="643" name="Shape 643"/>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Preferences aren’t enough</a:t>
            </a:r>
          </a:p>
        </p:txBody>
      </p:sp>
      <p:sp>
        <p:nvSpPr>
          <p:cNvPr id="63" name="Shape 63"/>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64" name="Shape 64"/>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65" name="Shape 65"/>
          <p:cNvSpPr/>
          <p:nvPr/>
        </p:nvSpPr>
        <p:spPr>
          <a:xfrm rot="1288166">
            <a:off x="5348001" y="3515858"/>
            <a:ext cx="658090" cy="490443"/>
          </a:xfrm>
          <a:custGeom>
            <a:pathLst>
              <a:path extrusionOk="0" h="19618" w="26324">
                <a:moveTo>
                  <a:pt x="22993" y="0"/>
                </a:moveTo>
                <a:cubicBezTo>
                  <a:pt x="14376" y="2088"/>
                  <a:pt x="-4235" y="7621"/>
                  <a:pt x="917" y="14837"/>
                </a:cubicBezTo>
                <a:cubicBezTo>
                  <a:pt x="5614" y="21414"/>
                  <a:pt x="19904" y="20973"/>
                  <a:pt x="25164" y="14837"/>
                </a:cubicBezTo>
                <a:cubicBezTo>
                  <a:pt x="28044" y="11476"/>
                  <a:pt x="24865" y="4625"/>
                  <a:pt x="21183" y="2171"/>
                </a:cubicBezTo>
              </a:path>
            </a:pathLst>
          </a:custGeom>
          <a:noFill/>
          <a:ln cap="flat" w="38100">
            <a:solidFill>
              <a:schemeClr val="accent3"/>
            </a:solidFill>
            <a:prstDash val="solid"/>
            <a:round/>
            <a:headEnd len="lg" w="lg" type="none"/>
            <a:tailEnd len="lg" w="lg" type="none"/>
          </a:ln>
        </p:spPr>
      </p:sp>
      <p:sp>
        <p:nvSpPr>
          <p:cNvPr id="66" name="Shape 66"/>
          <p:cNvSpPr/>
          <p:nvPr/>
        </p:nvSpPr>
        <p:spPr>
          <a:xfrm flipH="1" rot="6043134">
            <a:off x="6051868" y="3118975"/>
            <a:ext cx="823340" cy="814315"/>
          </a:xfrm>
          <a:custGeom>
            <a:pathLst>
              <a:path extrusionOk="0" h="32571" w="32932">
                <a:moveTo>
                  <a:pt x="0" y="32571"/>
                </a:moveTo>
                <a:cubicBezTo>
                  <a:pt x="9316" y="20259"/>
                  <a:pt x="20583" y="9267"/>
                  <a:pt x="32932" y="0"/>
                </a:cubicBezTo>
              </a:path>
            </a:pathLst>
          </a:custGeom>
          <a:noFill/>
          <a:ln cap="flat" w="38100">
            <a:solidFill>
              <a:schemeClr val="accent3"/>
            </a:solidFill>
            <a:prstDash val="solid"/>
            <a:round/>
            <a:headEnd len="lg" w="lg" type="none"/>
            <a:tailEnd len="lg" w="lg" type="stealth"/>
          </a:ln>
        </p:spPr>
      </p:sp>
      <p:sp>
        <p:nvSpPr>
          <p:cNvPr id="67" name="Shape 67"/>
          <p:cNvSpPr txBox="1"/>
          <p:nvPr/>
        </p:nvSpPr>
        <p:spPr>
          <a:xfrm rot="2420334">
            <a:off x="6454575" y="2995347"/>
            <a:ext cx="1456649" cy="371605"/>
          </a:xfrm>
          <a:prstGeom prst="rect">
            <a:avLst/>
          </a:prstGeom>
          <a:noFill/>
          <a:ln>
            <a:noFill/>
          </a:ln>
        </p:spPr>
        <p:txBody>
          <a:bodyPr anchorCtr="0" anchor="t" bIns="91425" lIns="91425" rIns="91425" tIns="91425">
            <a:noAutofit/>
          </a:bodyPr>
          <a:lstStyle/>
          <a:p>
            <a:pPr lvl="0" rtl="0" algn="l">
              <a:spcBef>
                <a:spcPts val="0"/>
              </a:spcBef>
              <a:buNone/>
            </a:pPr>
            <a:r>
              <a:rPr lang="en">
                <a:solidFill>
                  <a:schemeClr val="accent3"/>
                </a:solidFill>
                <a:latin typeface="Indie Flower"/>
                <a:ea typeface="Indie Flower"/>
                <a:cs typeface="Indie Flower"/>
                <a:sym typeface="Indie Flower"/>
              </a:rPr>
              <a:t>Causal choice</a:t>
            </a:r>
          </a:p>
        </p:txBody>
      </p:sp>
      <p:sp>
        <p:nvSpPr>
          <p:cNvPr id="68" name="Shape 68"/>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graphicFrame>
        <p:nvGraphicFramePr>
          <p:cNvPr id="69" name="Shape 69"/>
          <p:cNvGraphicFramePr/>
          <p:nvPr/>
        </p:nvGraphicFramePr>
        <p:xfrm>
          <a:off x="345172" y="1373412"/>
          <a:ext cx="3000000" cy="3000000"/>
        </p:xfrm>
        <a:graphic>
          <a:graphicData uri="http://schemas.openxmlformats.org/drawingml/2006/table">
            <a:tbl>
              <a:tblPr>
                <a:noFill/>
                <a:tableStyleId>{EB65A6CC-99D3-4328-9756-0A41DD5B640A}</a:tableStyleId>
              </a:tblPr>
              <a:tblGrid>
                <a:gridCol w="1408075"/>
                <a:gridCol w="1654825"/>
                <a:gridCol w="1531450"/>
                <a:gridCol w="1531450"/>
              </a:tblGrid>
              <a:tr h="696100">
                <a:tc>
                  <a:txBody>
                    <a:bodyPr>
                      <a:noAutofit/>
                    </a:bodyPr>
                    <a:lstStyle/>
                    <a:p>
                      <a:pPr lvl="0" rtl="0">
                        <a:spcBef>
                          <a:spcPts val="0"/>
                        </a:spcBef>
                        <a:buNone/>
                      </a:pPr>
                      <a:r>
                        <a:t/>
                      </a:r>
                      <a:endParaRPr>
                        <a:solidFill>
                          <a:srgbClr val="351C75"/>
                        </a:solidFill>
                      </a:endParaRPr>
                    </a:p>
                  </a:txBody>
                  <a:tcPr marT="91425" marB="91425" marR="91425" marL="91425" anchor="ctr">
                    <a:lnL cap="flat" w="38100">
                      <a:solidFill>
                        <a:srgbClr val="000000">
                          <a:alpha val="0"/>
                        </a:srgbClr>
                      </a:solidFill>
                      <a:prstDash val="solid"/>
                      <a:round/>
                      <a:headEnd len="med" w="med" type="none"/>
                      <a:tailEnd len="med" w="med" type="none"/>
                    </a:lnL>
                    <a:lnR cap="flat" w="38100">
                      <a:solidFill>
                        <a:srgbClr val="000000">
                          <a:alpha val="0"/>
                        </a:srgbClr>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alpha val="0"/>
                        </a:srgbClr>
                      </a:solidFill>
                      <a:prstDash val="solid"/>
                      <a:round/>
                      <a:headEnd len="med" w="med" type="none"/>
                      <a:tailEnd len="med" w="med" type="none"/>
                    </a:lnB>
                  </a:tcPr>
                </a:tc>
                <a:tc>
                  <a:txBody>
                    <a:bodyPr>
                      <a:noAutofit/>
                    </a:bodyPr>
                    <a:lstStyle/>
                    <a:p>
                      <a:pPr lvl="0" rtl="0">
                        <a:spcBef>
                          <a:spcPts val="0"/>
                        </a:spcBef>
                        <a:buNone/>
                      </a:pPr>
                      <a:r>
                        <a:t/>
                      </a:r>
                      <a:endParaRPr>
                        <a:solidFill>
                          <a:srgbClr val="351C75"/>
                        </a:solidFill>
                      </a:endParaRPr>
                    </a:p>
                  </a:txBody>
                  <a:tcPr marT="91425" marB="91425" marR="91425" marL="91425" anchor="ctr">
                    <a:lnL cap="flat" w="38100">
                      <a:solidFill>
                        <a:srgbClr val="000000">
                          <a:alpha val="0"/>
                        </a:srgbClr>
                      </a:solidFill>
                      <a:prstDash val="solid"/>
                      <a:round/>
                      <a:headEnd len="med" w="med" type="none"/>
                      <a:tailEnd len="med" w="med" type="none"/>
                    </a:lnL>
                    <a:lnR cap="flat" w="38100">
                      <a:solidFill>
                        <a:srgbClr val="000000">
                          <a:alpha val="0"/>
                        </a:srgbClr>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alpha val="0"/>
                        </a:srgbClr>
                      </a:solidFill>
                      <a:prstDash val="solid"/>
                      <a:round/>
                      <a:headEnd len="med" w="med" type="none"/>
                      <a:tailEnd len="med" w="med" type="none"/>
                    </a:lnB>
                  </a:tcPr>
                </a:tc>
                <a:tc gridSpan="2">
                  <a:txBody>
                    <a:bodyPr>
                      <a:noAutofit/>
                    </a:bodyPr>
                    <a:lstStyle/>
                    <a:p>
                      <a:pPr lvl="0" rtl="0" algn="ctr">
                        <a:spcBef>
                          <a:spcPts val="0"/>
                        </a:spcBef>
                        <a:buNone/>
                      </a:pPr>
                      <a:r>
                        <a:rPr b="1" lang="en">
                          <a:solidFill>
                            <a:schemeClr val="accent6"/>
                          </a:solidFill>
                        </a:rPr>
                        <a:t>Perfect Copy</a:t>
                      </a:r>
                    </a:p>
                  </a:txBody>
                  <a:tcPr marT="91425" marB="91425" marR="91425" marL="91425" anchor="b">
                    <a:lnL cap="flat" w="38100">
                      <a:solidFill>
                        <a:srgbClr val="000000">
                          <a:alpha val="0"/>
                        </a:srgbClr>
                      </a:solidFill>
                      <a:prstDash val="solid"/>
                      <a:round/>
                      <a:headEnd len="med" w="med" type="none"/>
                      <a:tailEnd len="med" w="med" type="none"/>
                    </a:lnL>
                    <a:lnR cap="flat" w="38100">
                      <a:solidFill>
                        <a:srgbClr val="000000">
                          <a:alpha val="0"/>
                        </a:srgbClr>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alpha val="0"/>
                        </a:srgbClr>
                      </a:solidFill>
                      <a:prstDash val="solid"/>
                      <a:round/>
                      <a:headEnd len="med" w="med" type="none"/>
                      <a:tailEnd len="med" w="med" type="none"/>
                    </a:lnB>
                  </a:tcPr>
                </a:tc>
                <a:tc hMerge="1"/>
              </a:tr>
              <a:tr h="696100">
                <a:tc>
                  <a:txBody>
                    <a:bodyPr>
                      <a:noAutofit/>
                    </a:bodyPr>
                    <a:lstStyle/>
                    <a:p>
                      <a:pPr lvl="0" rtl="0">
                        <a:spcBef>
                          <a:spcPts val="0"/>
                        </a:spcBef>
                        <a:buNone/>
                      </a:pPr>
                      <a:r>
                        <a:t/>
                      </a:r>
                      <a:endParaRPr>
                        <a:solidFill>
                          <a:srgbClr val="351C75"/>
                        </a:solidFill>
                      </a:endParaRPr>
                    </a:p>
                  </a:txBody>
                  <a:tcPr marT="91425" marB="91425" marR="91425" marL="91425" anchor="ctr">
                    <a:lnL cap="flat" w="38100">
                      <a:solidFill>
                        <a:srgbClr val="000000">
                          <a:alpha val="0"/>
                        </a:srgbClr>
                      </a:solidFill>
                      <a:prstDash val="solid"/>
                      <a:round/>
                      <a:headEnd len="med" w="med" type="none"/>
                      <a:tailEnd len="med" w="med" type="none"/>
                    </a:lnL>
                    <a:lnR cap="flat" w="38100">
                      <a:solidFill>
                        <a:srgbClr val="000000">
                          <a:alpha val="0"/>
                        </a:srgbClr>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alpha val="0"/>
                        </a:srgbClr>
                      </a:solidFill>
                      <a:prstDash val="solid"/>
                      <a:round/>
                      <a:headEnd len="med" w="med" type="none"/>
                      <a:tailEnd len="med" w="med" type="none"/>
                    </a:lnB>
                  </a:tcPr>
                </a:tc>
                <a:tc>
                  <a:txBody>
                    <a:bodyPr>
                      <a:noAutofit/>
                    </a:bodyPr>
                    <a:lstStyle/>
                    <a:p>
                      <a:pPr lvl="0" rtl="0">
                        <a:spcBef>
                          <a:spcPts val="0"/>
                        </a:spcBef>
                        <a:buNone/>
                      </a:pPr>
                      <a:r>
                        <a:t/>
                      </a:r>
                      <a:endParaRPr>
                        <a:solidFill>
                          <a:srgbClr val="351C75"/>
                        </a:solidFill>
                      </a:endParaRPr>
                    </a:p>
                  </a:txBody>
                  <a:tcPr marT="91425" marB="91425" marR="91425" marL="91425" anchor="ctr">
                    <a:lnL cap="flat" w="38100">
                      <a:solidFill>
                        <a:srgbClr val="000000">
                          <a:alpha val="0"/>
                        </a:srgbClr>
                      </a:solidFill>
                      <a:prstDash val="solid"/>
                      <a:round/>
                      <a:headEnd len="med" w="med" type="none"/>
                      <a:tailEnd len="med" w="med" type="none"/>
                    </a:lnL>
                    <a:lnR cap="flat" w="38100">
                      <a:solidFill>
                        <a:srgbClr val="000000">
                          <a:alpha val="0"/>
                        </a:srgbClr>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alpha val="0"/>
                        </a:srgbClr>
                      </a:solidFill>
                      <a:prstDash val="solid"/>
                      <a:round/>
                      <a:headEnd len="med" w="med" type="none"/>
                      <a:tailEnd len="med" w="med" type="none"/>
                    </a:lnB>
                  </a:tcPr>
                </a:tc>
                <a:tc>
                  <a:txBody>
                    <a:bodyPr>
                      <a:noAutofit/>
                    </a:bodyPr>
                    <a:lstStyle/>
                    <a:p>
                      <a:pPr lvl="0" rtl="0" algn="ctr">
                        <a:spcBef>
                          <a:spcPts val="0"/>
                        </a:spcBef>
                        <a:buNone/>
                      </a:pPr>
                      <a:r>
                        <a:rPr lang="en">
                          <a:solidFill>
                            <a:schemeClr val="accent6"/>
                          </a:solidFill>
                        </a:rPr>
                        <a:t>Cooperate</a:t>
                      </a:r>
                    </a:p>
                  </a:txBody>
                  <a:tcPr marT="91425" marB="91425" marR="91425" marL="91425" anchor="ctr">
                    <a:lnL cap="flat" w="38100">
                      <a:solidFill>
                        <a:srgbClr val="000000">
                          <a:alpha val="0"/>
                        </a:srgbClr>
                      </a:solidFill>
                      <a:prstDash val="solid"/>
                      <a:round/>
                      <a:headEnd len="med" w="med" type="none"/>
                      <a:tailEnd len="med" w="med" type="none"/>
                    </a:lnL>
                    <a:lnR cap="flat" w="38100">
                      <a:solidFill>
                        <a:srgbClr val="000000">
                          <a:alpha val="0"/>
                        </a:srgbClr>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solidFill>
                      <a:prstDash val="solid"/>
                      <a:round/>
                      <a:headEnd len="med" w="med" type="none"/>
                      <a:tailEnd len="med" w="med" type="none"/>
                    </a:lnB>
                  </a:tcPr>
                </a:tc>
                <a:tc>
                  <a:txBody>
                    <a:bodyPr>
                      <a:noAutofit/>
                    </a:bodyPr>
                    <a:lstStyle/>
                    <a:p>
                      <a:pPr lvl="0" rtl="0" algn="ctr">
                        <a:spcBef>
                          <a:spcPts val="0"/>
                        </a:spcBef>
                        <a:buNone/>
                      </a:pPr>
                      <a:r>
                        <a:rPr lang="en">
                          <a:solidFill>
                            <a:schemeClr val="accent6"/>
                          </a:solidFill>
                        </a:rPr>
                        <a:t>Defect</a:t>
                      </a:r>
                    </a:p>
                  </a:txBody>
                  <a:tcPr marT="91425" marB="91425" marR="91425" marL="91425" anchor="ctr">
                    <a:lnL cap="flat" w="38100">
                      <a:solidFill>
                        <a:srgbClr val="000000">
                          <a:alpha val="0"/>
                        </a:srgbClr>
                      </a:solidFill>
                      <a:prstDash val="solid"/>
                      <a:round/>
                      <a:headEnd len="med" w="med" type="none"/>
                      <a:tailEnd len="med" w="med" type="none"/>
                    </a:lnL>
                    <a:lnR cap="flat" w="38100">
                      <a:solidFill>
                        <a:srgbClr val="000000">
                          <a:alpha val="0"/>
                        </a:srgbClr>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solidFill>
                      <a:prstDash val="solid"/>
                      <a:round/>
                      <a:headEnd len="med" w="med" type="none"/>
                      <a:tailEnd len="med" w="med" type="none"/>
                    </a:lnB>
                  </a:tcPr>
                </a:tc>
              </a:tr>
              <a:tr h="696100">
                <a:tc rowSpan="2">
                  <a:txBody>
                    <a:bodyPr>
                      <a:noAutofit/>
                    </a:bodyPr>
                    <a:lstStyle/>
                    <a:p>
                      <a:pPr lvl="0" rtl="0" algn="r">
                        <a:spcBef>
                          <a:spcPts val="0"/>
                        </a:spcBef>
                        <a:buNone/>
                      </a:pPr>
                      <a:r>
                        <a:rPr b="1" lang="en">
                          <a:solidFill>
                            <a:schemeClr val="accent3"/>
                          </a:solidFill>
                        </a:rPr>
                        <a:t>You</a:t>
                      </a:r>
                    </a:p>
                  </a:txBody>
                  <a:tcPr marT="91425" marB="91425" marR="91425" marL="91425" anchor="ctr">
                    <a:lnL cap="flat" w="38100">
                      <a:solidFill>
                        <a:srgbClr val="000000">
                          <a:alpha val="0"/>
                        </a:srgbClr>
                      </a:solidFill>
                      <a:prstDash val="solid"/>
                      <a:round/>
                      <a:headEnd len="med" w="med" type="none"/>
                      <a:tailEnd len="med" w="med" type="none"/>
                    </a:lnL>
                    <a:lnR cap="flat" w="38100">
                      <a:solidFill>
                        <a:srgbClr val="000000">
                          <a:alpha val="0"/>
                        </a:srgbClr>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alpha val="0"/>
                        </a:srgbClr>
                      </a:solidFill>
                      <a:prstDash val="solid"/>
                      <a:round/>
                      <a:headEnd len="med" w="med" type="none"/>
                      <a:tailEnd len="med" w="med" type="none"/>
                    </a:lnB>
                  </a:tcPr>
                </a:tc>
                <a:tc>
                  <a:txBody>
                    <a:bodyPr>
                      <a:noAutofit/>
                    </a:bodyPr>
                    <a:lstStyle/>
                    <a:p>
                      <a:pPr lvl="0" rtl="0" algn="ctr">
                        <a:spcBef>
                          <a:spcPts val="0"/>
                        </a:spcBef>
                        <a:buNone/>
                      </a:pPr>
                      <a:r>
                        <a:rPr lang="en">
                          <a:solidFill>
                            <a:schemeClr val="accent3"/>
                          </a:solidFill>
                        </a:rPr>
                        <a:t>Cooperate</a:t>
                      </a:r>
                    </a:p>
                  </a:txBody>
                  <a:tcPr marT="91425" marB="91425" marR="91425" marL="91425" anchor="ctr">
                    <a:lnL cap="flat" w="38100">
                      <a:solidFill>
                        <a:srgbClr val="000000">
                          <a:alpha val="0"/>
                        </a:srgbClr>
                      </a:solidFill>
                      <a:prstDash val="solid"/>
                      <a:round/>
                      <a:headEnd len="med" w="med" type="none"/>
                      <a:tailEnd len="med" w="med" type="none"/>
                    </a:lnL>
                    <a:lnR cap="flat" w="38100">
                      <a:solidFill>
                        <a:srgbClr val="000000"/>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alpha val="0"/>
                        </a:srgbClr>
                      </a:solidFill>
                      <a:prstDash val="solid"/>
                      <a:round/>
                      <a:headEnd len="med" w="med" type="none"/>
                      <a:tailEnd len="med" w="med" type="none"/>
                    </a:lnB>
                  </a:tcPr>
                </a:tc>
                <a:tc>
                  <a:txBody>
                    <a:bodyPr>
                      <a:noAutofit/>
                    </a:bodyPr>
                    <a:lstStyle/>
                    <a:p>
                      <a:pPr lvl="0" rtl="0" algn="ctr">
                        <a:spcBef>
                          <a:spcPts val="0"/>
                        </a:spcBef>
                        <a:buNone/>
                      </a:pPr>
                      <a:r>
                        <a:rPr b="1" lang="en">
                          <a:solidFill>
                            <a:schemeClr val="accent3"/>
                          </a:solidFill>
                        </a:rPr>
                        <a:t>2</a:t>
                      </a:r>
                      <a:r>
                        <a:rPr b="1" lang="en">
                          <a:solidFill>
                            <a:srgbClr val="999999"/>
                          </a:solidFill>
                        </a:rPr>
                        <a:t> </a:t>
                      </a:r>
                      <a:r>
                        <a:rPr b="1" lang="en"/>
                        <a:t> </a:t>
                      </a:r>
                      <a:r>
                        <a:rPr b="1" lang="en">
                          <a:solidFill>
                            <a:schemeClr val="accent6"/>
                          </a:solidFill>
                        </a:rPr>
                        <a:t>2</a:t>
                      </a:r>
                    </a:p>
                  </a:txBody>
                  <a:tcPr marT="91425" marB="91425" marR="91425" marL="91425" anchor="ctr">
                    <a:lnL cap="flat" w="38100">
                      <a:solidFill>
                        <a:srgbClr val="000000"/>
                      </a:solidFill>
                      <a:prstDash val="solid"/>
                      <a:round/>
                      <a:headEnd len="med" w="med" type="none"/>
                      <a:tailEnd len="med" w="med" type="none"/>
                    </a:lnL>
                    <a:lnR cap="flat" w="38100">
                      <a:solidFill>
                        <a:srgbClr val="000000"/>
                      </a:solidFill>
                      <a:prstDash val="solid"/>
                      <a:round/>
                      <a:headEnd len="med" w="med" type="none"/>
                      <a:tailEnd len="med" w="med" type="none"/>
                    </a:lnR>
                    <a:lnT cap="flat" w="38100">
                      <a:solidFill>
                        <a:srgbClr val="000000"/>
                      </a:solidFill>
                      <a:prstDash val="solid"/>
                      <a:round/>
                      <a:headEnd len="med" w="med" type="none"/>
                      <a:tailEnd len="med" w="med" type="none"/>
                    </a:lnT>
                    <a:lnB cap="flat" w="38100">
                      <a:solidFill>
                        <a:srgbClr val="000000"/>
                      </a:solidFill>
                      <a:prstDash val="solid"/>
                      <a:round/>
                      <a:headEnd len="med" w="med" type="none"/>
                      <a:tailEnd len="med" w="med" type="none"/>
                    </a:lnB>
                  </a:tcPr>
                </a:tc>
                <a:tc>
                  <a:txBody>
                    <a:bodyPr>
                      <a:noAutofit/>
                    </a:bodyPr>
                    <a:lstStyle/>
                    <a:p>
                      <a:pPr lvl="0" rtl="0" algn="ctr">
                        <a:spcBef>
                          <a:spcPts val="0"/>
                        </a:spcBef>
                        <a:buNone/>
                      </a:pPr>
                      <a:r>
                        <a:rPr b="1" lang="en">
                          <a:solidFill>
                            <a:schemeClr val="accent3"/>
                          </a:solidFill>
                        </a:rPr>
                        <a:t>0</a:t>
                      </a:r>
                      <a:r>
                        <a:rPr b="1" lang="en">
                          <a:solidFill>
                            <a:srgbClr val="999999"/>
                          </a:solidFill>
                        </a:rPr>
                        <a:t> </a:t>
                      </a:r>
                      <a:r>
                        <a:rPr b="1" lang="en"/>
                        <a:t> </a:t>
                      </a:r>
                      <a:r>
                        <a:rPr b="1" lang="en">
                          <a:solidFill>
                            <a:schemeClr val="accent6"/>
                          </a:solidFill>
                        </a:rPr>
                        <a:t>3</a:t>
                      </a:r>
                    </a:p>
                  </a:txBody>
                  <a:tcPr marT="91425" marB="91425" marR="91425" marL="91425" anchor="ctr">
                    <a:lnL cap="flat" w="38100">
                      <a:solidFill>
                        <a:srgbClr val="000000"/>
                      </a:solidFill>
                      <a:prstDash val="solid"/>
                      <a:round/>
                      <a:headEnd len="med" w="med" type="none"/>
                      <a:tailEnd len="med" w="med" type="none"/>
                    </a:lnL>
                    <a:lnR cap="flat" w="38100">
                      <a:solidFill>
                        <a:srgbClr val="000000"/>
                      </a:solidFill>
                      <a:prstDash val="solid"/>
                      <a:round/>
                      <a:headEnd len="med" w="med" type="none"/>
                      <a:tailEnd len="med" w="med" type="none"/>
                    </a:lnR>
                    <a:lnT cap="flat" w="38100">
                      <a:solidFill>
                        <a:srgbClr val="000000"/>
                      </a:solidFill>
                      <a:prstDash val="solid"/>
                      <a:round/>
                      <a:headEnd len="med" w="med" type="none"/>
                      <a:tailEnd len="med" w="med" type="none"/>
                    </a:lnT>
                    <a:lnB cap="flat" w="38100">
                      <a:solidFill>
                        <a:srgbClr val="000000"/>
                      </a:solidFill>
                      <a:prstDash val="solid"/>
                      <a:round/>
                      <a:headEnd len="med" w="med" type="none"/>
                      <a:tailEnd len="med" w="med" type="none"/>
                    </a:lnB>
                  </a:tcPr>
                </a:tc>
              </a:tr>
              <a:tr h="696100">
                <a:tc vMerge="1"/>
                <a:tc>
                  <a:txBody>
                    <a:bodyPr>
                      <a:noAutofit/>
                    </a:bodyPr>
                    <a:lstStyle/>
                    <a:p>
                      <a:pPr lvl="0" rtl="0" algn="ctr">
                        <a:spcBef>
                          <a:spcPts val="0"/>
                        </a:spcBef>
                        <a:buNone/>
                      </a:pPr>
                      <a:r>
                        <a:rPr lang="en">
                          <a:solidFill>
                            <a:schemeClr val="accent3"/>
                          </a:solidFill>
                        </a:rPr>
                        <a:t>Defect</a:t>
                      </a:r>
                    </a:p>
                  </a:txBody>
                  <a:tcPr marT="91425" marB="91425" marR="91425" marL="91425" anchor="ctr">
                    <a:lnL cap="flat" w="38100">
                      <a:solidFill>
                        <a:srgbClr val="000000">
                          <a:alpha val="0"/>
                        </a:srgbClr>
                      </a:solidFill>
                      <a:prstDash val="solid"/>
                      <a:round/>
                      <a:headEnd len="med" w="med" type="none"/>
                      <a:tailEnd len="med" w="med" type="none"/>
                    </a:lnL>
                    <a:lnR cap="flat" w="38100">
                      <a:solidFill>
                        <a:srgbClr val="000000"/>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alpha val="0"/>
                        </a:srgbClr>
                      </a:solidFill>
                      <a:prstDash val="solid"/>
                      <a:round/>
                      <a:headEnd len="med" w="med" type="none"/>
                      <a:tailEnd len="med" w="med" type="none"/>
                    </a:lnB>
                  </a:tcPr>
                </a:tc>
                <a:tc>
                  <a:txBody>
                    <a:bodyPr>
                      <a:noAutofit/>
                    </a:bodyPr>
                    <a:lstStyle/>
                    <a:p>
                      <a:pPr lvl="0" rtl="0" algn="ctr">
                        <a:spcBef>
                          <a:spcPts val="0"/>
                        </a:spcBef>
                        <a:buNone/>
                      </a:pPr>
                      <a:r>
                        <a:rPr b="1" lang="en">
                          <a:solidFill>
                            <a:schemeClr val="accent3"/>
                          </a:solidFill>
                        </a:rPr>
                        <a:t>3</a:t>
                      </a:r>
                      <a:r>
                        <a:rPr b="1" lang="en">
                          <a:solidFill>
                            <a:srgbClr val="999999"/>
                          </a:solidFill>
                        </a:rPr>
                        <a:t> </a:t>
                      </a:r>
                      <a:r>
                        <a:rPr b="1" lang="en"/>
                        <a:t> </a:t>
                      </a:r>
                      <a:r>
                        <a:rPr b="1" lang="en">
                          <a:solidFill>
                            <a:schemeClr val="accent6"/>
                          </a:solidFill>
                        </a:rPr>
                        <a:t>0</a:t>
                      </a:r>
                    </a:p>
                  </a:txBody>
                  <a:tcPr marT="91425" marB="91425" marR="91425" marL="91425" anchor="ctr">
                    <a:lnL cap="flat" w="38100">
                      <a:solidFill>
                        <a:srgbClr val="000000"/>
                      </a:solidFill>
                      <a:prstDash val="solid"/>
                      <a:round/>
                      <a:headEnd len="med" w="med" type="none"/>
                      <a:tailEnd len="med" w="med" type="none"/>
                    </a:lnL>
                    <a:lnR cap="flat" w="38100">
                      <a:solidFill>
                        <a:srgbClr val="000000"/>
                      </a:solidFill>
                      <a:prstDash val="solid"/>
                      <a:round/>
                      <a:headEnd len="med" w="med" type="none"/>
                      <a:tailEnd len="med" w="med" type="none"/>
                    </a:lnR>
                    <a:lnT cap="flat" w="38100">
                      <a:solidFill>
                        <a:srgbClr val="000000"/>
                      </a:solidFill>
                      <a:prstDash val="solid"/>
                      <a:round/>
                      <a:headEnd len="med" w="med" type="none"/>
                      <a:tailEnd len="med" w="med" type="none"/>
                    </a:lnT>
                    <a:lnB cap="flat" w="38100">
                      <a:solidFill>
                        <a:srgbClr val="000000"/>
                      </a:solidFill>
                      <a:prstDash val="solid"/>
                      <a:round/>
                      <a:headEnd len="med" w="med" type="none"/>
                      <a:tailEnd len="med" w="med" type="none"/>
                    </a:lnB>
                  </a:tcPr>
                </a:tc>
                <a:tc>
                  <a:txBody>
                    <a:bodyPr>
                      <a:noAutofit/>
                    </a:bodyPr>
                    <a:lstStyle/>
                    <a:p>
                      <a:pPr lvl="0" rtl="0" algn="ctr">
                        <a:spcBef>
                          <a:spcPts val="0"/>
                        </a:spcBef>
                        <a:buNone/>
                      </a:pPr>
                      <a:r>
                        <a:rPr b="1" lang="en">
                          <a:solidFill>
                            <a:schemeClr val="accent3"/>
                          </a:solidFill>
                        </a:rPr>
                        <a:t>1</a:t>
                      </a:r>
                      <a:r>
                        <a:rPr b="1" lang="en">
                          <a:solidFill>
                            <a:srgbClr val="999999"/>
                          </a:solidFill>
                        </a:rPr>
                        <a:t> </a:t>
                      </a:r>
                      <a:r>
                        <a:rPr b="1" lang="en"/>
                        <a:t> </a:t>
                      </a:r>
                      <a:r>
                        <a:rPr b="1" lang="en">
                          <a:solidFill>
                            <a:schemeClr val="accent6"/>
                          </a:solidFill>
                        </a:rPr>
                        <a:t>1</a:t>
                      </a:r>
                    </a:p>
                  </a:txBody>
                  <a:tcPr marT="91425" marB="91425" marR="91425" marL="91425" anchor="ctr">
                    <a:lnL cap="flat" w="38100">
                      <a:solidFill>
                        <a:srgbClr val="000000"/>
                      </a:solidFill>
                      <a:prstDash val="solid"/>
                      <a:round/>
                      <a:headEnd len="med" w="med" type="none"/>
                      <a:tailEnd len="med" w="med" type="none"/>
                    </a:lnL>
                    <a:lnR cap="flat" w="38100">
                      <a:solidFill>
                        <a:srgbClr val="000000"/>
                      </a:solidFill>
                      <a:prstDash val="solid"/>
                      <a:round/>
                      <a:headEnd len="med" w="med" type="none"/>
                      <a:tailEnd len="med" w="med" type="none"/>
                    </a:lnR>
                    <a:lnT cap="flat" w="38100">
                      <a:solidFill>
                        <a:srgbClr val="000000"/>
                      </a:solidFill>
                      <a:prstDash val="solid"/>
                      <a:round/>
                      <a:headEnd len="med" w="med" type="none"/>
                      <a:tailEnd len="med" w="med" type="none"/>
                    </a:lnT>
                    <a:lnB cap="flat" w="38100">
                      <a:solidFill>
                        <a:srgbClr val="000000"/>
                      </a:solidFill>
                      <a:prstDash val="solid"/>
                      <a:round/>
                      <a:headEnd len="med" w="med" type="none"/>
                      <a:tailEnd len="med" w="med" type="none"/>
                    </a:lnB>
                  </a:tcPr>
                </a:tc>
              </a:tr>
            </a:tbl>
          </a:graphicData>
        </a:graphic>
      </p:graphicFrame>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647" name="Shape 647"/>
        <p:cNvGrpSpPr/>
        <p:nvPr/>
      </p:nvGrpSpPr>
      <p:grpSpPr>
        <a:xfrm>
          <a:off x="0" y="0"/>
          <a:ext cx="0" cy="0"/>
          <a:chOff x="0" y="0"/>
          <a:chExt cx="0" cy="0"/>
        </a:xfrm>
      </p:grpSpPr>
      <p:cxnSp>
        <p:nvCxnSpPr>
          <p:cNvPr id="648" name="Shape 648"/>
          <p:cNvCxnSpPr>
            <a:stCxn id="649" idx="1"/>
            <a:endCxn id="650" idx="0"/>
          </p:cNvCxnSpPr>
          <p:nvPr/>
        </p:nvCxnSpPr>
        <p:spPr>
          <a:xfrm>
            <a:off x="2861100" y="1872791"/>
            <a:ext cx="0" cy="1082700"/>
          </a:xfrm>
          <a:prstGeom prst="straightConnector1">
            <a:avLst/>
          </a:prstGeom>
          <a:noFill/>
          <a:ln cap="flat" w="19050">
            <a:solidFill>
              <a:srgbClr val="000000"/>
            </a:solidFill>
            <a:prstDash val="solid"/>
            <a:round/>
            <a:headEnd len="lg" w="lg" type="none"/>
            <a:tailEnd len="lg" w="lg" type="triangle"/>
          </a:ln>
        </p:spPr>
      </p:cxnSp>
      <p:sp>
        <p:nvSpPr>
          <p:cNvPr id="651" name="Shape 651"/>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Death in Damascus</a:t>
            </a:r>
          </a:p>
        </p:txBody>
      </p:sp>
      <p:sp>
        <p:nvSpPr>
          <p:cNvPr id="652" name="Shape 652"/>
          <p:cNvSpPr/>
          <p:nvPr/>
        </p:nvSpPr>
        <p:spPr>
          <a:xfrm>
            <a:off x="5579100" y="2955641"/>
            <a:ext cx="1409399" cy="570600"/>
          </a:xfrm>
          <a:prstGeom prst="ellipse">
            <a:avLst/>
          </a:prstGeom>
          <a:solidFill>
            <a:schemeClr val="accent1"/>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Death</a:t>
            </a:r>
          </a:p>
        </p:txBody>
      </p:sp>
      <p:sp>
        <p:nvSpPr>
          <p:cNvPr id="653" name="Shape 653"/>
          <p:cNvSpPr/>
          <p:nvPr/>
        </p:nvSpPr>
        <p:spPr>
          <a:xfrm>
            <a:off x="4162735" y="3894034"/>
            <a:ext cx="818399" cy="818399"/>
          </a:xfrm>
          <a:prstGeom prst="diamond">
            <a:avLst/>
          </a:prstGeom>
          <a:solidFill>
            <a:srgbClr val="E67C0B"/>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U</a:t>
            </a:r>
          </a:p>
        </p:txBody>
      </p:sp>
      <p:cxnSp>
        <p:nvCxnSpPr>
          <p:cNvPr id="654" name="Shape 654"/>
          <p:cNvCxnSpPr>
            <a:stCxn id="650" idx="4"/>
            <a:endCxn id="653" idx="1"/>
          </p:cNvCxnSpPr>
          <p:nvPr/>
        </p:nvCxnSpPr>
        <p:spPr>
          <a:xfrm>
            <a:off x="2861105" y="3526391"/>
            <a:ext cx="1301700" cy="776700"/>
          </a:xfrm>
          <a:prstGeom prst="straightConnector1">
            <a:avLst/>
          </a:prstGeom>
          <a:noFill/>
          <a:ln cap="flat" w="19050">
            <a:solidFill>
              <a:srgbClr val="000000"/>
            </a:solidFill>
            <a:prstDash val="solid"/>
            <a:round/>
            <a:headEnd len="lg" w="lg" type="none"/>
            <a:tailEnd len="lg" w="lg" type="triangle"/>
          </a:ln>
        </p:spPr>
      </p:cxnSp>
      <p:cxnSp>
        <p:nvCxnSpPr>
          <p:cNvPr id="655" name="Shape 655"/>
          <p:cNvCxnSpPr>
            <a:stCxn id="652" idx="4"/>
            <a:endCxn id="653" idx="3"/>
          </p:cNvCxnSpPr>
          <p:nvPr/>
        </p:nvCxnSpPr>
        <p:spPr>
          <a:xfrm flipH="1">
            <a:off x="4981199" y="3526241"/>
            <a:ext cx="1302600" cy="777000"/>
          </a:xfrm>
          <a:prstGeom prst="straightConnector1">
            <a:avLst/>
          </a:prstGeom>
          <a:noFill/>
          <a:ln cap="flat" w="19050">
            <a:solidFill>
              <a:srgbClr val="000000"/>
            </a:solidFill>
            <a:prstDash val="solid"/>
            <a:round/>
            <a:headEnd len="lg" w="lg" type="none"/>
            <a:tailEnd len="lg" w="lg" type="triangle"/>
          </a:ln>
        </p:spPr>
      </p:cxnSp>
      <p:sp>
        <p:nvSpPr>
          <p:cNvPr id="656" name="Shape 656"/>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657" name="Shape 657"/>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658" name="Shape 658"/>
          <p:cNvSpPr/>
          <p:nvPr/>
        </p:nvSpPr>
        <p:spPr>
          <a:xfrm>
            <a:off x="5579091" y="1587340"/>
            <a:ext cx="1409399" cy="1025400"/>
          </a:xfrm>
          <a:prstGeom prst="ellipse">
            <a:avLst/>
          </a:prstGeom>
          <a:solidFill>
            <a:schemeClr val="accent1"/>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Death’s book</a:t>
            </a:r>
          </a:p>
        </p:txBody>
      </p:sp>
      <p:cxnSp>
        <p:nvCxnSpPr>
          <p:cNvPr id="659" name="Shape 659"/>
          <p:cNvCxnSpPr>
            <a:stCxn id="658" idx="4"/>
            <a:endCxn id="652" idx="0"/>
          </p:cNvCxnSpPr>
          <p:nvPr/>
        </p:nvCxnSpPr>
        <p:spPr>
          <a:xfrm>
            <a:off x="6283791" y="2612740"/>
            <a:ext cx="0" cy="342900"/>
          </a:xfrm>
          <a:prstGeom prst="straightConnector1">
            <a:avLst/>
          </a:prstGeom>
          <a:noFill/>
          <a:ln cap="flat" w="19050">
            <a:solidFill>
              <a:srgbClr val="000000"/>
            </a:solidFill>
            <a:prstDash val="solid"/>
            <a:round/>
            <a:headEnd len="lg" w="lg" type="none"/>
            <a:tailEnd len="lg" w="lg" type="triangle"/>
          </a:ln>
        </p:spPr>
      </p:cxnSp>
      <p:sp>
        <p:nvSpPr>
          <p:cNvPr id="650" name="Shape 650"/>
          <p:cNvSpPr/>
          <p:nvPr/>
        </p:nvSpPr>
        <p:spPr>
          <a:xfrm>
            <a:off x="2156405" y="2955491"/>
            <a:ext cx="1409399" cy="570900"/>
          </a:xfrm>
          <a:prstGeom prst="ellipse">
            <a:avLst/>
          </a:prstGeom>
          <a:solidFill>
            <a:schemeClr val="dk2"/>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rgbClr val="FFFFFF"/>
                </a:solidFill>
              </a:rPr>
              <a:t>You</a:t>
            </a:r>
          </a:p>
        </p:txBody>
      </p:sp>
      <p:sp>
        <p:nvSpPr>
          <p:cNvPr id="649" name="Shape 649"/>
          <p:cNvSpPr/>
          <p:nvPr/>
        </p:nvSpPr>
        <p:spPr>
          <a:xfrm>
            <a:off x="2861100" y="1587341"/>
            <a:ext cx="1409399" cy="570900"/>
          </a:xfrm>
          <a:prstGeom prst="rect">
            <a:avLst/>
          </a:prstGeom>
          <a:solidFill>
            <a:schemeClr val="accent5"/>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rgbClr val="FFFFFF"/>
                </a:solidFill>
              </a:rPr>
              <a:t>Where?</a:t>
            </a:r>
          </a:p>
        </p:txBody>
      </p:sp>
      <p:cxnSp>
        <p:nvCxnSpPr>
          <p:cNvPr id="660" name="Shape 660"/>
          <p:cNvCxnSpPr>
            <a:stCxn id="649" idx="3"/>
            <a:endCxn id="658" idx="2"/>
          </p:cNvCxnSpPr>
          <p:nvPr/>
        </p:nvCxnSpPr>
        <p:spPr>
          <a:xfrm>
            <a:off x="4270499" y="1872791"/>
            <a:ext cx="1308600" cy="227100"/>
          </a:xfrm>
          <a:prstGeom prst="straightConnector1">
            <a:avLst/>
          </a:prstGeom>
          <a:noFill/>
          <a:ln cap="flat" w="19050">
            <a:solidFill>
              <a:srgbClr val="000000"/>
            </a:solidFill>
            <a:prstDash val="solid"/>
            <a:round/>
            <a:headEnd len="lg" w="lg" type="none"/>
            <a:tailEnd len="lg" w="lg" type="triangle"/>
          </a:ln>
        </p:spPr>
      </p:cxnSp>
      <p:sp>
        <p:nvSpPr>
          <p:cNvPr id="661" name="Shape 661"/>
          <p:cNvSpPr txBox="1"/>
          <p:nvPr/>
        </p:nvSpPr>
        <p:spPr>
          <a:xfrm>
            <a:off x="3816600" y="2421900"/>
            <a:ext cx="1510499" cy="1290899"/>
          </a:xfrm>
          <a:prstGeom prst="rect">
            <a:avLst/>
          </a:prstGeom>
          <a:noFill/>
          <a:ln>
            <a:noFill/>
          </a:ln>
        </p:spPr>
        <p:txBody>
          <a:bodyPr anchorCtr="0" anchor="ctr" bIns="91425" lIns="91425" rIns="91425" tIns="91425">
            <a:noAutofit/>
          </a:bodyPr>
          <a:lstStyle/>
          <a:p>
            <a:pPr lvl="0" rtl="0" algn="ctr">
              <a:spcBef>
                <a:spcPts val="0"/>
              </a:spcBef>
              <a:buNone/>
            </a:pPr>
            <a:r>
              <a:rPr b="1" lang="en" sz="9600">
                <a:solidFill>
                  <a:schemeClr val="accent1"/>
                </a:solidFill>
              </a:rPr>
              <a:t>✓</a:t>
            </a:r>
          </a:p>
        </p:txBody>
      </p:sp>
      <p:sp>
        <p:nvSpPr>
          <p:cNvPr id="662" name="Shape 662"/>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666" name="Shape 666"/>
        <p:cNvGrpSpPr/>
        <p:nvPr/>
      </p:nvGrpSpPr>
      <p:grpSpPr>
        <a:xfrm>
          <a:off x="0" y="0"/>
          <a:ext cx="0" cy="0"/>
          <a:chOff x="0" y="0"/>
          <a:chExt cx="0" cy="0"/>
        </a:xfrm>
      </p:grpSpPr>
      <p:sp>
        <p:nvSpPr>
          <p:cNvPr id="667" name="Shape 667"/>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What if logical links had come first?</a:t>
            </a:r>
          </a:p>
        </p:txBody>
      </p:sp>
      <p:sp>
        <p:nvSpPr>
          <p:cNvPr id="668" name="Shape 668"/>
          <p:cNvSpPr/>
          <p:nvPr/>
        </p:nvSpPr>
        <p:spPr>
          <a:xfrm>
            <a:off x="5651434" y="2707090"/>
            <a:ext cx="1510499" cy="611699"/>
          </a:xfrm>
          <a:prstGeom prst="ellipse">
            <a:avLst/>
          </a:prstGeom>
          <a:solidFill>
            <a:schemeClr val="accent1"/>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Clone</a:t>
            </a:r>
          </a:p>
        </p:txBody>
      </p:sp>
      <p:sp>
        <p:nvSpPr>
          <p:cNvPr id="669" name="Shape 669"/>
          <p:cNvSpPr/>
          <p:nvPr/>
        </p:nvSpPr>
        <p:spPr>
          <a:xfrm>
            <a:off x="4133391" y="3712843"/>
            <a:ext cx="877200" cy="877200"/>
          </a:xfrm>
          <a:prstGeom prst="diamond">
            <a:avLst/>
          </a:prstGeom>
          <a:solidFill>
            <a:srgbClr val="E67C0B"/>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U</a:t>
            </a:r>
          </a:p>
        </p:txBody>
      </p:sp>
      <p:cxnSp>
        <p:nvCxnSpPr>
          <p:cNvPr id="670" name="Shape 670"/>
          <p:cNvCxnSpPr>
            <a:stCxn id="671" idx="4"/>
            <a:endCxn id="669" idx="1"/>
          </p:cNvCxnSpPr>
          <p:nvPr/>
        </p:nvCxnSpPr>
        <p:spPr>
          <a:xfrm>
            <a:off x="2737334" y="3318790"/>
            <a:ext cx="1396199" cy="832800"/>
          </a:xfrm>
          <a:prstGeom prst="straightConnector1">
            <a:avLst/>
          </a:prstGeom>
          <a:noFill/>
          <a:ln cap="flat" w="19050">
            <a:solidFill>
              <a:srgbClr val="000000"/>
            </a:solidFill>
            <a:prstDash val="solid"/>
            <a:round/>
            <a:headEnd len="lg" w="lg" type="none"/>
            <a:tailEnd len="lg" w="lg" type="triangle"/>
          </a:ln>
        </p:spPr>
      </p:cxnSp>
      <p:cxnSp>
        <p:nvCxnSpPr>
          <p:cNvPr id="672" name="Shape 672"/>
          <p:cNvCxnSpPr>
            <a:stCxn id="668" idx="4"/>
            <a:endCxn id="669" idx="3"/>
          </p:cNvCxnSpPr>
          <p:nvPr/>
        </p:nvCxnSpPr>
        <p:spPr>
          <a:xfrm flipH="1">
            <a:off x="5010484" y="3318790"/>
            <a:ext cx="1396200" cy="832800"/>
          </a:xfrm>
          <a:prstGeom prst="straightConnector1">
            <a:avLst/>
          </a:prstGeom>
          <a:noFill/>
          <a:ln cap="flat" w="19050">
            <a:solidFill>
              <a:srgbClr val="000000"/>
            </a:solidFill>
            <a:prstDash val="solid"/>
            <a:round/>
            <a:headEnd len="lg" w="lg" type="none"/>
            <a:tailEnd len="lg" w="lg" type="triangle"/>
          </a:ln>
        </p:spPr>
      </p:cxnSp>
      <p:sp>
        <p:nvSpPr>
          <p:cNvPr id="673" name="Shape 673"/>
          <p:cNvSpPr/>
          <p:nvPr/>
        </p:nvSpPr>
        <p:spPr>
          <a:xfrm>
            <a:off x="3816750" y="1810190"/>
            <a:ext cx="1510499" cy="611699"/>
          </a:xfrm>
          <a:prstGeom prst="rect">
            <a:avLst/>
          </a:prstGeom>
          <a:solidFill>
            <a:schemeClr val="accent5"/>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rgbClr val="FFFFFF"/>
                </a:solidFill>
              </a:rPr>
              <a:t>Cooperate?</a:t>
            </a:r>
          </a:p>
        </p:txBody>
      </p:sp>
      <p:sp>
        <p:nvSpPr>
          <p:cNvPr id="671" name="Shape 671"/>
          <p:cNvSpPr/>
          <p:nvPr/>
        </p:nvSpPr>
        <p:spPr>
          <a:xfrm>
            <a:off x="1982084" y="2707090"/>
            <a:ext cx="1510499" cy="611699"/>
          </a:xfrm>
          <a:prstGeom prst="ellipse">
            <a:avLst/>
          </a:prstGeom>
          <a:solidFill>
            <a:schemeClr val="dk2"/>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rgbClr val="FFFFFF"/>
                </a:solidFill>
              </a:rPr>
              <a:t>You</a:t>
            </a:r>
          </a:p>
        </p:txBody>
      </p:sp>
      <p:cxnSp>
        <p:nvCxnSpPr>
          <p:cNvPr id="674" name="Shape 674"/>
          <p:cNvCxnSpPr>
            <a:stCxn id="673" idx="1"/>
            <a:endCxn id="671" idx="0"/>
          </p:cNvCxnSpPr>
          <p:nvPr/>
        </p:nvCxnSpPr>
        <p:spPr>
          <a:xfrm flipH="1">
            <a:off x="2737350" y="2116040"/>
            <a:ext cx="1079400" cy="591000"/>
          </a:xfrm>
          <a:prstGeom prst="straightConnector1">
            <a:avLst/>
          </a:prstGeom>
          <a:noFill/>
          <a:ln cap="flat" w="19050">
            <a:solidFill>
              <a:srgbClr val="000000"/>
            </a:solidFill>
            <a:prstDash val="solid"/>
            <a:round/>
            <a:headEnd len="lg" w="lg" type="none"/>
            <a:tailEnd len="lg" w="lg" type="triangle"/>
          </a:ln>
        </p:spPr>
      </p:cxnSp>
      <p:cxnSp>
        <p:nvCxnSpPr>
          <p:cNvPr id="675" name="Shape 675"/>
          <p:cNvCxnSpPr>
            <a:stCxn id="673" idx="3"/>
            <a:endCxn id="668" idx="0"/>
          </p:cNvCxnSpPr>
          <p:nvPr/>
        </p:nvCxnSpPr>
        <p:spPr>
          <a:xfrm>
            <a:off x="5327249" y="2116040"/>
            <a:ext cx="1079400" cy="591000"/>
          </a:xfrm>
          <a:prstGeom prst="straightConnector1">
            <a:avLst/>
          </a:prstGeom>
          <a:noFill/>
          <a:ln cap="flat" w="19050">
            <a:solidFill>
              <a:srgbClr val="000000"/>
            </a:solidFill>
            <a:prstDash val="solid"/>
            <a:round/>
            <a:headEnd len="lg" w="lg" type="none"/>
            <a:tailEnd len="lg" w="lg" type="triangle"/>
          </a:ln>
        </p:spPr>
      </p:cxnSp>
      <p:sp>
        <p:nvSpPr>
          <p:cNvPr id="676" name="Shape 676"/>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677" name="Shape 677"/>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678" name="Shape 678"/>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2" name="Shape 682"/>
        <p:cNvGrpSpPr/>
        <p:nvPr/>
      </p:nvGrpSpPr>
      <p:grpSpPr>
        <a:xfrm>
          <a:off x="0" y="0"/>
          <a:ext cx="0" cy="0"/>
          <a:chOff x="0" y="0"/>
          <a:chExt cx="0" cy="0"/>
        </a:xfrm>
      </p:grpSpPr>
      <p:sp>
        <p:nvSpPr>
          <p:cNvPr id="683" name="Shape 683"/>
          <p:cNvSpPr txBox="1"/>
          <p:nvPr>
            <p:ph type="ctrTitle"/>
          </p:nvPr>
        </p:nvSpPr>
        <p:spPr>
          <a:xfrm>
            <a:off x="724725" y="0"/>
            <a:ext cx="7617899" cy="5143499"/>
          </a:xfrm>
          <a:prstGeom prst="rect">
            <a:avLst/>
          </a:prstGeom>
          <a:noFill/>
          <a:ln>
            <a:noFill/>
          </a:ln>
        </p:spPr>
        <p:txBody>
          <a:bodyPr anchorCtr="0" anchor="ctr" bIns="91425" lIns="91425" rIns="91425" tIns="91425">
            <a:noAutofit/>
          </a:bodyPr>
          <a:lstStyle/>
          <a:p>
            <a:pPr lvl="0" rtl="0" algn="ctr">
              <a:spcBef>
                <a:spcPts val="0"/>
              </a:spcBef>
              <a:buNone/>
            </a:pPr>
            <a:r>
              <a:rPr lang="en"/>
              <a:t>Well if it’s so great, why don’t you formalize it?</a:t>
            </a:r>
          </a:p>
        </p:txBody>
      </p:sp>
      <p:sp>
        <p:nvSpPr>
          <p:cNvPr id="684" name="Shape 684"/>
          <p:cNvSpPr/>
          <p:nvPr/>
        </p:nvSpPr>
        <p:spPr>
          <a:xfrm>
            <a:off x="146400" y="0"/>
            <a:ext cx="146399" cy="51434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685" name="Shape 685"/>
          <p:cNvSpPr/>
          <p:nvPr/>
        </p:nvSpPr>
        <p:spPr>
          <a:xfrm>
            <a:off x="0" y="79"/>
            <a:ext cx="146399" cy="51434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686" name="Shape 686"/>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690" name="Shape 690"/>
        <p:cNvGrpSpPr/>
        <p:nvPr/>
      </p:nvGrpSpPr>
      <p:grpSpPr>
        <a:xfrm>
          <a:off x="0" y="0"/>
          <a:ext cx="0" cy="0"/>
          <a:chOff x="0" y="0"/>
          <a:chExt cx="0" cy="0"/>
        </a:xfrm>
      </p:grpSpPr>
      <p:sp>
        <p:nvSpPr>
          <p:cNvPr id="691" name="Shape 691"/>
          <p:cNvSpPr/>
          <p:nvPr/>
        </p:nvSpPr>
        <p:spPr>
          <a:xfrm>
            <a:off x="3320095" y="730200"/>
            <a:ext cx="2503799" cy="3683099"/>
          </a:xfrm>
          <a:prstGeom prst="roundRect">
            <a:avLst>
              <a:gd fmla="val 16667" name="adj"/>
            </a:avLst>
          </a:prstGeom>
          <a:solidFill>
            <a:schemeClr val="accent1"/>
          </a:solidFill>
          <a:ln cap="flat" w="3810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2400"/>
              <a:t>Environment</a:t>
            </a:r>
          </a:p>
        </p:txBody>
      </p:sp>
      <p:sp>
        <p:nvSpPr>
          <p:cNvPr id="692" name="Shape 692"/>
          <p:cNvSpPr/>
          <p:nvPr/>
        </p:nvSpPr>
        <p:spPr>
          <a:xfrm>
            <a:off x="4314201" y="3046810"/>
            <a:ext cx="1227299" cy="1084200"/>
          </a:xfrm>
          <a:prstGeom prst="roundRect">
            <a:avLst>
              <a:gd fmla="val 16667" name="adj"/>
            </a:avLst>
          </a:prstGeom>
          <a:solidFill>
            <a:schemeClr val="dk2"/>
          </a:solidFill>
          <a:ln cap="flat" w="19050">
            <a:solidFill>
              <a:srgbClr val="000000"/>
            </a:solidFill>
            <a:prstDash val="dash"/>
            <a:round/>
            <a:headEnd len="med" w="med" type="none"/>
            <a:tailEnd len="med" w="med" type="none"/>
          </a:ln>
        </p:spPr>
        <p:txBody>
          <a:bodyPr anchorCtr="0" anchor="t" bIns="91425" lIns="91425" rIns="91425" tIns="91425">
            <a:noAutofit/>
          </a:bodyPr>
          <a:lstStyle/>
          <a:p>
            <a:pPr lvl="0" rtl="0" algn="ctr">
              <a:spcBef>
                <a:spcPts val="0"/>
              </a:spcBef>
              <a:buNone/>
            </a:pPr>
            <a:r>
              <a:rPr lang="en" sz="2400">
                <a:solidFill>
                  <a:srgbClr val="FFFFFF"/>
                </a:solidFill>
              </a:rPr>
              <a:t>Agent</a:t>
            </a:r>
          </a:p>
        </p:txBody>
      </p:sp>
      <p:sp>
        <p:nvSpPr>
          <p:cNvPr id="693" name="Shape 693"/>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dk2"/>
                </a:solidFill>
              </a:rPr>
              <a:t>‹#›</a:t>
            </a:fld>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697" name="Shape 697"/>
        <p:cNvGrpSpPr/>
        <p:nvPr/>
      </p:nvGrpSpPr>
      <p:grpSpPr>
        <a:xfrm>
          <a:off x="0" y="0"/>
          <a:ext cx="0" cy="0"/>
          <a:chOff x="0" y="0"/>
          <a:chExt cx="0" cy="0"/>
        </a:xfrm>
      </p:grpSpPr>
      <p:cxnSp>
        <p:nvCxnSpPr>
          <p:cNvPr id="698" name="Shape 698"/>
          <p:cNvCxnSpPr>
            <a:endCxn id="699" idx="0"/>
          </p:cNvCxnSpPr>
          <p:nvPr/>
        </p:nvCxnSpPr>
        <p:spPr>
          <a:xfrm>
            <a:off x="5229248" y="1194459"/>
            <a:ext cx="1456200" cy="809400"/>
          </a:xfrm>
          <a:prstGeom prst="straightConnector1">
            <a:avLst/>
          </a:prstGeom>
          <a:noFill/>
          <a:ln cap="flat" w="19050">
            <a:solidFill>
              <a:srgbClr val="000000"/>
            </a:solidFill>
            <a:prstDash val="solid"/>
            <a:round/>
            <a:headEnd len="lg" w="lg" type="none"/>
            <a:tailEnd len="lg" w="lg" type="stealth"/>
          </a:ln>
        </p:spPr>
      </p:cxnSp>
      <p:sp>
        <p:nvSpPr>
          <p:cNvPr id="699" name="Shape 699"/>
          <p:cNvSpPr/>
          <p:nvPr/>
        </p:nvSpPr>
        <p:spPr>
          <a:xfrm>
            <a:off x="5815448" y="2003859"/>
            <a:ext cx="1739999" cy="704699"/>
          </a:xfrm>
          <a:prstGeom prst="ellipse">
            <a:avLst/>
          </a:prstGeom>
          <a:solidFill>
            <a:schemeClr val="accent1"/>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Opponent</a:t>
            </a:r>
          </a:p>
        </p:txBody>
      </p:sp>
      <p:sp>
        <p:nvSpPr>
          <p:cNvPr id="700" name="Shape 700"/>
          <p:cNvSpPr/>
          <p:nvPr/>
        </p:nvSpPr>
        <p:spPr>
          <a:xfrm>
            <a:off x="4066747" y="3162435"/>
            <a:ext cx="1010400" cy="1010400"/>
          </a:xfrm>
          <a:prstGeom prst="diamond">
            <a:avLst/>
          </a:prstGeom>
          <a:solidFill>
            <a:srgbClr val="E67C0B"/>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U</a:t>
            </a:r>
          </a:p>
        </p:txBody>
      </p:sp>
      <p:cxnSp>
        <p:nvCxnSpPr>
          <p:cNvPr id="701" name="Shape 701"/>
          <p:cNvCxnSpPr>
            <a:stCxn id="702" idx="4"/>
            <a:endCxn id="700" idx="1"/>
          </p:cNvCxnSpPr>
          <p:nvPr/>
        </p:nvCxnSpPr>
        <p:spPr>
          <a:xfrm>
            <a:off x="2458561" y="2708559"/>
            <a:ext cx="1608300" cy="959099"/>
          </a:xfrm>
          <a:prstGeom prst="straightConnector1">
            <a:avLst/>
          </a:prstGeom>
          <a:noFill/>
          <a:ln cap="flat" w="19050">
            <a:solidFill>
              <a:srgbClr val="000000"/>
            </a:solidFill>
            <a:prstDash val="solid"/>
            <a:round/>
            <a:headEnd len="lg" w="lg" type="none"/>
            <a:tailEnd len="lg" w="lg" type="triangle"/>
          </a:ln>
        </p:spPr>
      </p:cxnSp>
      <p:cxnSp>
        <p:nvCxnSpPr>
          <p:cNvPr id="703" name="Shape 703"/>
          <p:cNvCxnSpPr>
            <a:stCxn id="699" idx="4"/>
            <a:endCxn id="700" idx="3"/>
          </p:cNvCxnSpPr>
          <p:nvPr/>
        </p:nvCxnSpPr>
        <p:spPr>
          <a:xfrm flipH="1">
            <a:off x="5077148" y="2708559"/>
            <a:ext cx="1608300" cy="959099"/>
          </a:xfrm>
          <a:prstGeom prst="straightConnector1">
            <a:avLst/>
          </a:prstGeom>
          <a:noFill/>
          <a:ln cap="flat" w="19050">
            <a:solidFill>
              <a:srgbClr val="000000"/>
            </a:solidFill>
            <a:prstDash val="solid"/>
            <a:round/>
            <a:headEnd len="lg" w="lg" type="none"/>
            <a:tailEnd len="lg" w="lg" type="triangle"/>
          </a:ln>
        </p:spPr>
      </p:cxnSp>
      <p:sp>
        <p:nvSpPr>
          <p:cNvPr id="704" name="Shape 704"/>
          <p:cNvSpPr/>
          <p:nvPr/>
        </p:nvSpPr>
        <p:spPr>
          <a:xfrm>
            <a:off x="3701994" y="970675"/>
            <a:ext cx="1739999" cy="704699"/>
          </a:xfrm>
          <a:prstGeom prst="rect">
            <a:avLst/>
          </a:prstGeom>
          <a:solidFill>
            <a:schemeClr val="accent5"/>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rgbClr val="FFFFFF"/>
                </a:solidFill>
              </a:rPr>
              <a:t>My Algorithm</a:t>
            </a:r>
          </a:p>
        </p:txBody>
      </p:sp>
      <p:sp>
        <p:nvSpPr>
          <p:cNvPr id="702" name="Shape 702"/>
          <p:cNvSpPr/>
          <p:nvPr/>
        </p:nvSpPr>
        <p:spPr>
          <a:xfrm>
            <a:off x="1588561" y="2003859"/>
            <a:ext cx="1739999" cy="704699"/>
          </a:xfrm>
          <a:prstGeom prst="ellipse">
            <a:avLst/>
          </a:prstGeom>
          <a:solidFill>
            <a:schemeClr val="dk2"/>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000">
                <a:solidFill>
                  <a:srgbClr val="FFFFFF"/>
                </a:solidFill>
              </a:rPr>
              <a:t>You</a:t>
            </a:r>
          </a:p>
        </p:txBody>
      </p:sp>
      <p:cxnSp>
        <p:nvCxnSpPr>
          <p:cNvPr id="705" name="Shape 705"/>
          <p:cNvCxnSpPr>
            <a:stCxn id="704" idx="1"/>
            <a:endCxn id="702" idx="0"/>
          </p:cNvCxnSpPr>
          <p:nvPr/>
        </p:nvCxnSpPr>
        <p:spPr>
          <a:xfrm flipH="1">
            <a:off x="2458494" y="1323025"/>
            <a:ext cx="1243500" cy="680700"/>
          </a:xfrm>
          <a:prstGeom prst="straightConnector1">
            <a:avLst/>
          </a:prstGeom>
          <a:noFill/>
          <a:ln cap="flat" w="19050">
            <a:solidFill>
              <a:srgbClr val="000000"/>
            </a:solidFill>
            <a:prstDash val="solid"/>
            <a:round/>
            <a:headEnd len="lg" w="lg" type="none"/>
            <a:tailEnd len="lg" w="lg" type="triangle"/>
          </a:ln>
        </p:spPr>
      </p:cxnSp>
      <p:sp>
        <p:nvSpPr>
          <p:cNvPr id="706" name="Shape 706"/>
          <p:cNvSpPr txBox="1"/>
          <p:nvPr/>
        </p:nvSpPr>
        <p:spPr>
          <a:xfrm>
            <a:off x="3728666" y="1680264"/>
            <a:ext cx="1739999" cy="1487100"/>
          </a:xfrm>
          <a:prstGeom prst="rect">
            <a:avLst/>
          </a:prstGeom>
          <a:noFill/>
          <a:ln>
            <a:noFill/>
          </a:ln>
        </p:spPr>
        <p:txBody>
          <a:bodyPr anchorCtr="0" anchor="ctr" bIns="91425" lIns="91425" rIns="91425" tIns="91425">
            <a:noAutofit/>
          </a:bodyPr>
          <a:lstStyle/>
          <a:p>
            <a:pPr lvl="0" rtl="0" algn="ctr">
              <a:spcBef>
                <a:spcPts val="0"/>
              </a:spcBef>
              <a:buNone/>
            </a:pPr>
            <a:r>
              <a:rPr b="1" lang="en" sz="9600"/>
              <a:t>?</a:t>
            </a:r>
          </a:p>
        </p:txBody>
      </p:sp>
      <p:sp>
        <p:nvSpPr>
          <p:cNvPr id="707" name="Shape 707"/>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dk2"/>
                </a:solidFill>
              </a:rPr>
              <a:t>‹#›</a:t>
            </a:fld>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1" name="Shape 711"/>
        <p:cNvGrpSpPr/>
        <p:nvPr/>
      </p:nvGrpSpPr>
      <p:grpSpPr>
        <a:xfrm>
          <a:off x="0" y="0"/>
          <a:ext cx="0" cy="0"/>
          <a:chOff x="0" y="0"/>
          <a:chExt cx="0" cy="0"/>
        </a:xfrm>
      </p:grpSpPr>
      <p:sp>
        <p:nvSpPr>
          <p:cNvPr id="712" name="Shape 712"/>
          <p:cNvSpPr txBox="1"/>
          <p:nvPr>
            <p:ph type="ctrTitle"/>
          </p:nvPr>
        </p:nvSpPr>
        <p:spPr>
          <a:xfrm>
            <a:off x="724725" y="0"/>
            <a:ext cx="7617899" cy="5143499"/>
          </a:xfrm>
          <a:prstGeom prst="rect">
            <a:avLst/>
          </a:prstGeom>
          <a:noFill/>
          <a:ln>
            <a:noFill/>
          </a:ln>
        </p:spPr>
        <p:txBody>
          <a:bodyPr anchorCtr="0" anchor="ctr" bIns="91425" lIns="91425" rIns="91425" tIns="91425">
            <a:noAutofit/>
          </a:bodyPr>
          <a:lstStyle/>
          <a:p>
            <a:pPr lvl="0" rtl="0" algn="ctr">
              <a:spcBef>
                <a:spcPts val="0"/>
              </a:spcBef>
              <a:buNone/>
            </a:pPr>
            <a:r>
              <a:rPr lang="en"/>
              <a:t>We need a notion of </a:t>
            </a:r>
            <a:r>
              <a:rPr i="1" lang="en"/>
              <a:t>logical </a:t>
            </a:r>
            <a:r>
              <a:rPr lang="en"/>
              <a:t>counterfactuals</a:t>
            </a:r>
          </a:p>
        </p:txBody>
      </p:sp>
      <p:sp>
        <p:nvSpPr>
          <p:cNvPr id="713" name="Shape 713"/>
          <p:cNvSpPr/>
          <p:nvPr/>
        </p:nvSpPr>
        <p:spPr>
          <a:xfrm>
            <a:off x="146400" y="0"/>
            <a:ext cx="146399" cy="51434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714" name="Shape 714"/>
          <p:cNvSpPr/>
          <p:nvPr/>
        </p:nvSpPr>
        <p:spPr>
          <a:xfrm>
            <a:off x="0" y="79"/>
            <a:ext cx="146399" cy="51434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715" name="Shape 715"/>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9" name="Shape 719"/>
        <p:cNvGrpSpPr/>
        <p:nvPr/>
      </p:nvGrpSpPr>
      <p:grpSpPr>
        <a:xfrm>
          <a:off x="0" y="0"/>
          <a:ext cx="0" cy="0"/>
          <a:chOff x="0" y="0"/>
          <a:chExt cx="0" cy="0"/>
        </a:xfrm>
      </p:grpSpPr>
      <p:sp>
        <p:nvSpPr>
          <p:cNvPr id="720" name="Shape 720"/>
          <p:cNvSpPr txBox="1"/>
          <p:nvPr>
            <p:ph type="ctrTitle"/>
          </p:nvPr>
        </p:nvSpPr>
        <p:spPr>
          <a:xfrm>
            <a:off x="724725" y="0"/>
            <a:ext cx="7617899" cy="5143499"/>
          </a:xfrm>
          <a:prstGeom prst="rect">
            <a:avLst/>
          </a:prstGeom>
          <a:noFill/>
          <a:ln>
            <a:noFill/>
          </a:ln>
        </p:spPr>
        <p:txBody>
          <a:bodyPr anchorCtr="0" anchor="ctr" bIns="91425" lIns="91425" rIns="91425" tIns="91425">
            <a:noAutofit/>
          </a:bodyPr>
          <a:lstStyle/>
          <a:p>
            <a:pPr lvl="0" rtl="0" algn="ctr">
              <a:spcBef>
                <a:spcPts val="0"/>
              </a:spcBef>
              <a:buNone/>
            </a:pPr>
            <a:r>
              <a:rPr lang="en"/>
              <a:t>If you know how assuming A()=a affects B() for arbitrary algorithms, you’re </a:t>
            </a:r>
            <a:r>
              <a:rPr i="1" lang="en"/>
              <a:t>done</a:t>
            </a:r>
            <a:r>
              <a:rPr lang="en"/>
              <a:t>.</a:t>
            </a:r>
          </a:p>
        </p:txBody>
      </p:sp>
      <p:sp>
        <p:nvSpPr>
          <p:cNvPr id="721" name="Shape 721"/>
          <p:cNvSpPr/>
          <p:nvPr/>
        </p:nvSpPr>
        <p:spPr>
          <a:xfrm>
            <a:off x="146400" y="0"/>
            <a:ext cx="146399" cy="51434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722" name="Shape 722"/>
          <p:cNvSpPr/>
          <p:nvPr/>
        </p:nvSpPr>
        <p:spPr>
          <a:xfrm>
            <a:off x="0" y="79"/>
            <a:ext cx="146399" cy="51434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723" name="Shape 723"/>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7" name="Shape 727"/>
        <p:cNvGrpSpPr/>
        <p:nvPr/>
      </p:nvGrpSpPr>
      <p:grpSpPr>
        <a:xfrm>
          <a:off x="0" y="0"/>
          <a:ext cx="0" cy="0"/>
          <a:chOff x="0" y="0"/>
          <a:chExt cx="0" cy="0"/>
        </a:xfrm>
      </p:grpSpPr>
      <p:sp>
        <p:nvSpPr>
          <p:cNvPr id="728" name="Shape 728"/>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Counterpossibilities</a:t>
            </a:r>
          </a:p>
        </p:txBody>
      </p:sp>
      <p:sp>
        <p:nvSpPr>
          <p:cNvPr id="729" name="Shape 729"/>
          <p:cNvSpPr txBox="1"/>
          <p:nvPr>
            <p:ph idx="1" type="body"/>
          </p:nvPr>
        </p:nvSpPr>
        <p:spPr>
          <a:xfrm>
            <a:off x="457200" y="1200150"/>
            <a:ext cx="8229600" cy="3725699"/>
          </a:xfrm>
          <a:prstGeom prst="rect">
            <a:avLst/>
          </a:prstGeom>
        </p:spPr>
        <p:txBody>
          <a:bodyPr anchorCtr="0" anchor="ctr" bIns="91425" lIns="91425" rIns="91425" tIns="91425">
            <a:noAutofit/>
          </a:bodyPr>
          <a:lstStyle/>
          <a:p>
            <a:pPr algn="ctr">
              <a:spcBef>
                <a:spcPts val="0"/>
              </a:spcBef>
              <a:buNone/>
            </a:pPr>
            <a:r>
              <a:rPr lang="en" sz="3600"/>
              <a:t>If </a:t>
            </a:r>
            <a:r>
              <a:rPr lang="en" sz="3600">
                <a:solidFill>
                  <a:schemeClr val="dk2"/>
                </a:solidFill>
                <a:latin typeface="Courier New"/>
                <a:ea typeface="Courier New"/>
                <a:cs typeface="Courier New"/>
                <a:sym typeface="Courier New"/>
              </a:rPr>
              <a:t>Agent()</a:t>
            </a:r>
            <a:r>
              <a:rPr lang="en" sz="3600"/>
              <a:t> had output </a:t>
            </a:r>
            <a:r>
              <a:rPr lang="en" sz="3600">
                <a:solidFill>
                  <a:schemeClr val="dk2"/>
                </a:solidFill>
                <a:latin typeface="Courier New"/>
                <a:ea typeface="Courier New"/>
                <a:cs typeface="Courier New"/>
                <a:sym typeface="Courier New"/>
              </a:rPr>
              <a:t>a</a:t>
            </a:r>
            <a:r>
              <a:rPr lang="en" sz="3600"/>
              <a:t>, what output would </a:t>
            </a:r>
            <a:r>
              <a:rPr lang="en" sz="3600">
                <a:solidFill>
                  <a:schemeClr val="dk2"/>
                </a:solidFill>
                <a:latin typeface="Courier New"/>
                <a:ea typeface="Courier New"/>
                <a:cs typeface="Courier New"/>
                <a:sym typeface="Courier New"/>
              </a:rPr>
              <a:t>Environment()</a:t>
            </a:r>
            <a:r>
              <a:rPr lang="en" sz="3600"/>
              <a:t> have?</a:t>
            </a:r>
          </a:p>
        </p:txBody>
      </p:sp>
      <p:sp>
        <p:nvSpPr>
          <p:cNvPr id="730" name="Shape 730"/>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731" name="Shape 731"/>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732" name="Shape 732"/>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6" name="Shape 736"/>
        <p:cNvGrpSpPr/>
        <p:nvPr/>
      </p:nvGrpSpPr>
      <p:grpSpPr>
        <a:xfrm>
          <a:off x="0" y="0"/>
          <a:ext cx="0" cy="0"/>
          <a:chOff x="0" y="0"/>
          <a:chExt cx="0" cy="0"/>
        </a:xfrm>
      </p:grpSpPr>
      <p:sp>
        <p:nvSpPr>
          <p:cNvPr id="737" name="Shape 737"/>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Counterpossibilities</a:t>
            </a:r>
          </a:p>
        </p:txBody>
      </p:sp>
      <p:sp>
        <p:nvSpPr>
          <p:cNvPr id="738" name="Shape 738"/>
          <p:cNvSpPr txBox="1"/>
          <p:nvPr>
            <p:ph idx="1" type="body"/>
          </p:nvPr>
        </p:nvSpPr>
        <p:spPr>
          <a:xfrm>
            <a:off x="457200" y="1200150"/>
            <a:ext cx="8229600" cy="3725699"/>
          </a:xfrm>
          <a:prstGeom prst="rect">
            <a:avLst/>
          </a:prstGeom>
          <a:ln>
            <a:noFill/>
          </a:ln>
        </p:spPr>
        <p:txBody>
          <a:bodyPr anchorCtr="0" anchor="t" bIns="91425" lIns="91425" rIns="91425" tIns="91425">
            <a:noAutofit/>
          </a:bodyPr>
          <a:lstStyle/>
          <a:p>
            <a:pPr rtl="0">
              <a:spcBef>
                <a:spcPts val="0"/>
              </a:spcBef>
              <a:buNone/>
            </a:pPr>
            <a:r>
              <a:t/>
            </a:r>
            <a:endParaRPr sz="2000">
              <a:solidFill>
                <a:schemeClr val="dk2"/>
              </a:solidFill>
              <a:latin typeface="Source Code Pro"/>
              <a:ea typeface="Source Code Pro"/>
              <a:cs typeface="Source Code Pro"/>
              <a:sym typeface="Source Code Pro"/>
            </a:endParaRPr>
          </a:p>
          <a:p>
            <a:pPr rtl="0">
              <a:spcBef>
                <a:spcPts val="0"/>
              </a:spcBef>
              <a:buNone/>
            </a:pPr>
            <a:r>
              <a:rPr lang="en" sz="2000">
                <a:solidFill>
                  <a:schemeClr val="dk2"/>
                </a:solidFill>
                <a:latin typeface="Source Code Pro"/>
                <a:ea typeface="Source Code Pro"/>
                <a:cs typeface="Source Code Pro"/>
                <a:sym typeface="Source Code Pro"/>
              </a:rPr>
              <a:t>def PLDT():</a:t>
            </a:r>
          </a:p>
          <a:p>
            <a:pPr rtl="0">
              <a:spcBef>
                <a:spcPts val="0"/>
              </a:spcBef>
              <a:buNone/>
            </a:pPr>
            <a:r>
              <a:rPr lang="en" sz="2000">
                <a:solidFill>
                  <a:schemeClr val="dk2"/>
                </a:solidFill>
                <a:latin typeface="Source Code Pro"/>
                <a:ea typeface="Source Code Pro"/>
                <a:cs typeface="Source Code Pro"/>
                <a:sym typeface="Source Code Pro"/>
              </a:rPr>
              <a:t>  map = {}</a:t>
            </a:r>
          </a:p>
          <a:p>
            <a:pPr rtl="0">
              <a:spcBef>
                <a:spcPts val="0"/>
              </a:spcBef>
              <a:buNone/>
            </a:pPr>
            <a:r>
              <a:rPr lang="en" sz="2000">
                <a:solidFill>
                  <a:schemeClr val="dk2"/>
                </a:solidFill>
                <a:latin typeface="Source Code Pro"/>
                <a:ea typeface="Source Code Pro"/>
                <a:cs typeface="Source Code Pro"/>
                <a:sym typeface="Source Code Pro"/>
              </a:rPr>
              <a:t>  for </a:t>
            </a:r>
            <a:r>
              <a:rPr lang="en" sz="2000">
                <a:solidFill>
                  <a:schemeClr val="accent1"/>
                </a:solidFill>
                <a:latin typeface="Source Code Pro"/>
                <a:ea typeface="Source Code Pro"/>
                <a:cs typeface="Source Code Pro"/>
                <a:sym typeface="Source Code Pro"/>
              </a:rPr>
              <a:t>π</a:t>
            </a:r>
            <a:r>
              <a:rPr lang="en" sz="2000">
                <a:solidFill>
                  <a:schemeClr val="dk2"/>
                </a:solidFill>
                <a:latin typeface="Source Code Pro"/>
                <a:ea typeface="Source Code Pro"/>
                <a:cs typeface="Source Code Pro"/>
                <a:sym typeface="Source Code Pro"/>
              </a:rPr>
              <a:t> in policies:</a:t>
            </a:r>
          </a:p>
          <a:p>
            <a:pPr rtl="0">
              <a:spcBef>
                <a:spcPts val="0"/>
              </a:spcBef>
              <a:buNone/>
            </a:pPr>
            <a:r>
              <a:rPr lang="en" sz="2000">
                <a:solidFill>
                  <a:schemeClr val="dk2"/>
                </a:solidFill>
                <a:latin typeface="Source Code Pro"/>
                <a:ea typeface="Source Code Pro"/>
                <a:cs typeface="Source Code Pro"/>
                <a:sym typeface="Source Code Pro"/>
              </a:rPr>
              <a:t>    if PA can prove “</a:t>
            </a:r>
            <a:r>
              <a:rPr lang="en" sz="2000">
                <a:solidFill>
                  <a:srgbClr val="E67C0B"/>
                </a:solidFill>
                <a:latin typeface="Source Code Pro"/>
                <a:ea typeface="Source Code Pro"/>
                <a:cs typeface="Source Code Pro"/>
                <a:sym typeface="Source Code Pro"/>
              </a:rPr>
              <a:t>PLDT()=</a:t>
            </a:r>
            <a:r>
              <a:rPr lang="en" sz="2000">
                <a:solidFill>
                  <a:schemeClr val="accent1"/>
                </a:solidFill>
                <a:latin typeface="Source Code Pro"/>
                <a:ea typeface="Source Code Pro"/>
                <a:cs typeface="Source Code Pro"/>
                <a:sym typeface="Source Code Pro"/>
              </a:rPr>
              <a:t>π</a:t>
            </a:r>
            <a:r>
              <a:rPr lang="en" sz="2000">
                <a:solidFill>
                  <a:srgbClr val="E67C0B"/>
                </a:solidFill>
                <a:latin typeface="Source Code Pro"/>
                <a:ea typeface="Source Code Pro"/>
                <a:cs typeface="Source Code Pro"/>
                <a:sym typeface="Source Code Pro"/>
              </a:rPr>
              <a:t> → Environment()=</a:t>
            </a:r>
            <a:r>
              <a:rPr lang="en" sz="2000">
                <a:solidFill>
                  <a:schemeClr val="accent1"/>
                </a:solidFill>
                <a:latin typeface="Source Code Pro"/>
                <a:ea typeface="Source Code Pro"/>
                <a:cs typeface="Source Code Pro"/>
                <a:sym typeface="Source Code Pro"/>
              </a:rPr>
              <a:t>u</a:t>
            </a:r>
            <a:r>
              <a:rPr lang="en" sz="2000">
                <a:solidFill>
                  <a:schemeClr val="dk2"/>
                </a:solidFill>
                <a:latin typeface="Source Code Pro"/>
                <a:ea typeface="Source Code Pro"/>
                <a:cs typeface="Source Code Pro"/>
                <a:sym typeface="Source Code Pro"/>
              </a:rPr>
              <a:t>”</a:t>
            </a:r>
          </a:p>
          <a:p>
            <a:pPr rtl="0">
              <a:spcBef>
                <a:spcPts val="0"/>
              </a:spcBef>
              <a:buNone/>
            </a:pPr>
            <a:r>
              <a:rPr lang="en" sz="2000">
                <a:solidFill>
                  <a:schemeClr val="dk2"/>
                </a:solidFill>
                <a:latin typeface="Source Code Pro"/>
                <a:ea typeface="Source Code Pro"/>
                <a:cs typeface="Source Code Pro"/>
                <a:sym typeface="Source Code Pro"/>
              </a:rPr>
              <a:t>         (for some </a:t>
            </a:r>
            <a:r>
              <a:rPr lang="en" sz="2000">
                <a:solidFill>
                  <a:schemeClr val="accent1"/>
                </a:solidFill>
                <a:latin typeface="Source Code Pro"/>
                <a:ea typeface="Source Code Pro"/>
                <a:cs typeface="Source Code Pro"/>
                <a:sym typeface="Source Code Pro"/>
              </a:rPr>
              <a:t>u</a:t>
            </a:r>
            <a:r>
              <a:rPr lang="en" sz="2000">
                <a:solidFill>
                  <a:schemeClr val="dk2"/>
                </a:solidFill>
                <a:latin typeface="Source Code Pro"/>
                <a:ea typeface="Source Code Pro"/>
                <a:cs typeface="Source Code Pro"/>
                <a:sym typeface="Source Code Pro"/>
              </a:rPr>
              <a:t>):</a:t>
            </a:r>
          </a:p>
          <a:p>
            <a:pPr rtl="0">
              <a:spcBef>
                <a:spcPts val="0"/>
              </a:spcBef>
              <a:buNone/>
            </a:pPr>
            <a:r>
              <a:rPr lang="en" sz="2000">
                <a:solidFill>
                  <a:schemeClr val="dk2"/>
                </a:solidFill>
                <a:latin typeface="Source Code Pro"/>
                <a:ea typeface="Source Code Pro"/>
                <a:cs typeface="Source Code Pro"/>
                <a:sym typeface="Source Code Pro"/>
              </a:rPr>
              <a:t>      map[</a:t>
            </a:r>
            <a:r>
              <a:rPr lang="en" sz="2000">
                <a:solidFill>
                  <a:schemeClr val="accent1"/>
                </a:solidFill>
                <a:latin typeface="Source Code Pro"/>
                <a:ea typeface="Source Code Pro"/>
                <a:cs typeface="Source Code Pro"/>
                <a:sym typeface="Source Code Pro"/>
              </a:rPr>
              <a:t>π</a:t>
            </a:r>
            <a:r>
              <a:rPr lang="en" sz="2000">
                <a:solidFill>
                  <a:schemeClr val="dk2"/>
                </a:solidFill>
                <a:latin typeface="Source Code Pro"/>
                <a:ea typeface="Source Code Pro"/>
                <a:cs typeface="Source Code Pro"/>
                <a:sym typeface="Source Code Pro"/>
              </a:rPr>
              <a:t>]=</a:t>
            </a:r>
            <a:r>
              <a:rPr lang="en" sz="2000">
                <a:solidFill>
                  <a:schemeClr val="accent1"/>
                </a:solidFill>
                <a:latin typeface="Source Code Pro"/>
                <a:ea typeface="Source Code Pro"/>
                <a:cs typeface="Source Code Pro"/>
                <a:sym typeface="Source Code Pro"/>
              </a:rPr>
              <a:t>u</a:t>
            </a:r>
          </a:p>
          <a:p>
            <a:pPr lvl="0" rtl="0">
              <a:spcBef>
                <a:spcPts val="0"/>
              </a:spcBef>
              <a:buNone/>
            </a:pPr>
            <a:r>
              <a:rPr lang="en" sz="2000">
                <a:solidFill>
                  <a:schemeClr val="dk2"/>
                </a:solidFill>
                <a:latin typeface="Source Code Pro"/>
                <a:ea typeface="Source Code Pro"/>
                <a:cs typeface="Source Code Pro"/>
                <a:sym typeface="Source Code Pro"/>
              </a:rPr>
              <a:t>  return the </a:t>
            </a:r>
            <a:r>
              <a:rPr lang="en" sz="2000">
                <a:solidFill>
                  <a:schemeClr val="accent1"/>
                </a:solidFill>
                <a:latin typeface="Source Code Pro"/>
                <a:ea typeface="Source Code Pro"/>
                <a:cs typeface="Source Code Pro"/>
                <a:sym typeface="Source Code Pro"/>
              </a:rPr>
              <a:t>π</a:t>
            </a:r>
            <a:r>
              <a:rPr lang="en" sz="2000">
                <a:solidFill>
                  <a:schemeClr val="dk2"/>
                </a:solidFill>
                <a:latin typeface="Source Code Pro"/>
                <a:ea typeface="Source Code Pro"/>
                <a:cs typeface="Source Code Pro"/>
                <a:sym typeface="Source Code Pro"/>
              </a:rPr>
              <a:t> that maximizes map[</a:t>
            </a:r>
            <a:r>
              <a:rPr lang="en" sz="2000">
                <a:solidFill>
                  <a:schemeClr val="accent1"/>
                </a:solidFill>
                <a:latin typeface="Source Code Pro"/>
                <a:ea typeface="Source Code Pro"/>
                <a:cs typeface="Source Code Pro"/>
                <a:sym typeface="Source Code Pro"/>
              </a:rPr>
              <a:t>π</a:t>
            </a:r>
            <a:r>
              <a:rPr lang="en" sz="2000">
                <a:solidFill>
                  <a:schemeClr val="dk2"/>
                </a:solidFill>
                <a:latin typeface="Source Code Pro"/>
                <a:ea typeface="Source Code Pro"/>
                <a:cs typeface="Source Code Pro"/>
                <a:sym typeface="Source Code Pro"/>
              </a:rPr>
              <a:t>]</a:t>
            </a:r>
          </a:p>
        </p:txBody>
      </p:sp>
      <p:sp>
        <p:nvSpPr>
          <p:cNvPr id="739" name="Shape 739"/>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740" name="Shape 740"/>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741" name="Shape 741"/>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5" name="Shape 745"/>
        <p:cNvGrpSpPr/>
        <p:nvPr/>
      </p:nvGrpSpPr>
      <p:grpSpPr>
        <a:xfrm>
          <a:off x="0" y="0"/>
          <a:ext cx="0" cy="0"/>
          <a:chOff x="0" y="0"/>
          <a:chExt cx="0" cy="0"/>
        </a:xfrm>
      </p:grpSpPr>
      <p:sp>
        <p:nvSpPr>
          <p:cNvPr id="746" name="Shape 746"/>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Counterpossibilities</a:t>
            </a:r>
          </a:p>
        </p:txBody>
      </p:sp>
      <p:sp>
        <p:nvSpPr>
          <p:cNvPr id="747" name="Shape 747"/>
          <p:cNvSpPr txBox="1"/>
          <p:nvPr>
            <p:ph idx="1" type="body"/>
          </p:nvPr>
        </p:nvSpPr>
        <p:spPr>
          <a:xfrm>
            <a:off x="457200" y="1200150"/>
            <a:ext cx="8229600" cy="3725699"/>
          </a:xfrm>
          <a:prstGeom prst="rect">
            <a:avLst/>
          </a:prstGeom>
          <a:ln>
            <a:noFill/>
          </a:ln>
        </p:spPr>
        <p:txBody>
          <a:bodyPr anchorCtr="0" anchor="ctr" bIns="91425" lIns="91425" rIns="91425" tIns="91425">
            <a:noAutofit/>
          </a:bodyPr>
          <a:lstStyle/>
          <a:p>
            <a:pPr rtl="0" algn="ctr">
              <a:spcBef>
                <a:spcPts val="0"/>
              </a:spcBef>
              <a:buNone/>
            </a:pPr>
            <a:r>
              <a:rPr lang="en">
                <a:solidFill>
                  <a:schemeClr val="dk2"/>
                </a:solidFill>
                <a:latin typeface="Source Code Pro"/>
                <a:ea typeface="Source Code Pro"/>
                <a:cs typeface="Source Code Pro"/>
                <a:sym typeface="Source Code Pro"/>
              </a:rPr>
              <a:t>if I can prove</a:t>
            </a:r>
          </a:p>
          <a:p>
            <a:pPr rtl="0" algn="ctr">
              <a:spcBef>
                <a:spcPts val="0"/>
              </a:spcBef>
              <a:buNone/>
            </a:pPr>
            <a:r>
              <a:rPr lang="en">
                <a:solidFill>
                  <a:schemeClr val="dk2"/>
                </a:solidFill>
                <a:latin typeface="Source Code Pro"/>
                <a:ea typeface="Source Code Pro"/>
                <a:cs typeface="Source Code Pro"/>
                <a:sym typeface="Source Code Pro"/>
              </a:rPr>
              <a:t>“</a:t>
            </a:r>
            <a:r>
              <a:rPr lang="en">
                <a:solidFill>
                  <a:srgbClr val="E67C0B"/>
                </a:solidFill>
                <a:latin typeface="Source Code Pro"/>
                <a:ea typeface="Source Code Pro"/>
                <a:cs typeface="Source Code Pro"/>
                <a:sym typeface="Source Code Pro"/>
              </a:rPr>
              <a:t>Me()=</a:t>
            </a:r>
            <a:r>
              <a:rPr lang="en">
                <a:solidFill>
                  <a:schemeClr val="accent1"/>
                </a:solidFill>
                <a:latin typeface="Source Code Pro"/>
                <a:ea typeface="Source Code Pro"/>
                <a:cs typeface="Source Code Pro"/>
                <a:sym typeface="Source Code Pro"/>
              </a:rPr>
              <a:t>π</a:t>
            </a:r>
            <a:r>
              <a:rPr lang="en">
                <a:solidFill>
                  <a:srgbClr val="E67C0B"/>
                </a:solidFill>
                <a:latin typeface="Source Code Pro"/>
                <a:ea typeface="Source Code Pro"/>
                <a:cs typeface="Source Code Pro"/>
                <a:sym typeface="Source Code Pro"/>
              </a:rPr>
              <a:t> → Environment()=</a:t>
            </a:r>
            <a:r>
              <a:rPr lang="en">
                <a:solidFill>
                  <a:schemeClr val="accent1"/>
                </a:solidFill>
                <a:latin typeface="Source Code Pro"/>
                <a:ea typeface="Source Code Pro"/>
                <a:cs typeface="Source Code Pro"/>
                <a:sym typeface="Source Code Pro"/>
              </a:rPr>
              <a:t>u</a:t>
            </a:r>
            <a:r>
              <a:rPr lang="en">
                <a:solidFill>
                  <a:schemeClr val="dk2"/>
                </a:solidFill>
                <a:latin typeface="Source Code Pro"/>
                <a:ea typeface="Source Code Pro"/>
                <a:cs typeface="Source Code Pro"/>
                <a:sym typeface="Source Code Pro"/>
              </a:rPr>
              <a:t>”</a:t>
            </a:r>
          </a:p>
          <a:p>
            <a:pPr lvl="0" rtl="0" algn="ctr">
              <a:spcBef>
                <a:spcPts val="0"/>
              </a:spcBef>
              <a:buNone/>
            </a:pPr>
            <a:r>
              <a:rPr lang="en">
                <a:solidFill>
                  <a:schemeClr val="dk2"/>
                </a:solidFill>
                <a:latin typeface="Source Code Pro"/>
                <a:ea typeface="Source Code Pro"/>
                <a:cs typeface="Source Code Pro"/>
                <a:sym typeface="Source Code Pro"/>
              </a:rPr>
              <a:t>...</a:t>
            </a:r>
          </a:p>
        </p:txBody>
      </p:sp>
      <p:sp>
        <p:nvSpPr>
          <p:cNvPr id="748" name="Shape 748"/>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749" name="Shape 749"/>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750" name="Shape 750"/>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Preferences aren’t enough</a:t>
            </a:r>
          </a:p>
        </p:txBody>
      </p:sp>
      <p:sp>
        <p:nvSpPr>
          <p:cNvPr id="75" name="Shape 75"/>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76" name="Shape 76"/>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77" name="Shape 77"/>
          <p:cNvSpPr/>
          <p:nvPr/>
        </p:nvSpPr>
        <p:spPr>
          <a:xfrm rot="1288166">
            <a:off x="3826241" y="2824155"/>
            <a:ext cx="658090" cy="490443"/>
          </a:xfrm>
          <a:custGeom>
            <a:pathLst>
              <a:path extrusionOk="0" h="19618" w="26324">
                <a:moveTo>
                  <a:pt x="22993" y="0"/>
                </a:moveTo>
                <a:cubicBezTo>
                  <a:pt x="14376" y="2088"/>
                  <a:pt x="-4235" y="7621"/>
                  <a:pt x="917" y="14837"/>
                </a:cubicBezTo>
                <a:cubicBezTo>
                  <a:pt x="5614" y="21414"/>
                  <a:pt x="19904" y="20973"/>
                  <a:pt x="25164" y="14837"/>
                </a:cubicBezTo>
                <a:cubicBezTo>
                  <a:pt x="28044" y="11476"/>
                  <a:pt x="24865" y="4625"/>
                  <a:pt x="21183" y="2171"/>
                </a:cubicBezTo>
              </a:path>
            </a:pathLst>
          </a:custGeom>
          <a:noFill/>
          <a:ln cap="flat" w="38100">
            <a:solidFill>
              <a:schemeClr val="accent3"/>
            </a:solidFill>
            <a:prstDash val="solid"/>
            <a:round/>
            <a:headEnd len="lg" w="lg" type="none"/>
            <a:tailEnd len="lg" w="lg" type="none"/>
          </a:ln>
        </p:spPr>
      </p:sp>
      <p:sp>
        <p:nvSpPr>
          <p:cNvPr id="78" name="Shape 78"/>
          <p:cNvSpPr/>
          <p:nvPr/>
        </p:nvSpPr>
        <p:spPr>
          <a:xfrm rot="-5400000">
            <a:off x="3015847" y="2164609"/>
            <a:ext cx="823300" cy="814275"/>
          </a:xfrm>
          <a:custGeom>
            <a:pathLst>
              <a:path extrusionOk="0" h="32571" w="32932">
                <a:moveTo>
                  <a:pt x="0" y="32571"/>
                </a:moveTo>
                <a:cubicBezTo>
                  <a:pt x="9316" y="20259"/>
                  <a:pt x="20583" y="9267"/>
                  <a:pt x="32932" y="0"/>
                </a:cubicBezTo>
              </a:path>
            </a:pathLst>
          </a:custGeom>
          <a:noFill/>
          <a:ln cap="flat" w="38100">
            <a:solidFill>
              <a:schemeClr val="accent3"/>
            </a:solidFill>
            <a:prstDash val="solid"/>
            <a:round/>
            <a:headEnd len="lg" w="lg" type="none"/>
            <a:tailEnd len="lg" w="lg" type="stealth"/>
          </a:ln>
        </p:spPr>
      </p:sp>
      <p:sp>
        <p:nvSpPr>
          <p:cNvPr id="79" name="Shape 79"/>
          <p:cNvSpPr txBox="1"/>
          <p:nvPr/>
        </p:nvSpPr>
        <p:spPr>
          <a:xfrm rot="3301">
            <a:off x="2533868" y="1787058"/>
            <a:ext cx="937200" cy="372600"/>
          </a:xfrm>
          <a:prstGeom prst="rect">
            <a:avLst/>
          </a:prstGeom>
          <a:noFill/>
          <a:ln>
            <a:noFill/>
          </a:ln>
        </p:spPr>
        <p:txBody>
          <a:bodyPr anchorCtr="0" anchor="t" bIns="91425" lIns="91425" rIns="91425" tIns="91425">
            <a:noAutofit/>
          </a:bodyPr>
          <a:lstStyle/>
          <a:p>
            <a:pPr lvl="0" rtl="0" algn="l">
              <a:spcBef>
                <a:spcPts val="0"/>
              </a:spcBef>
              <a:buNone/>
            </a:pPr>
            <a:r>
              <a:rPr lang="en">
                <a:solidFill>
                  <a:schemeClr val="accent3"/>
                </a:solidFill>
                <a:latin typeface="Indie Flower"/>
                <a:ea typeface="Indie Flower"/>
                <a:cs typeface="Indie Flower"/>
                <a:sym typeface="Indie Flower"/>
              </a:rPr>
              <a:t>My choice</a:t>
            </a:r>
          </a:p>
        </p:txBody>
      </p:sp>
      <p:sp>
        <p:nvSpPr>
          <p:cNvPr id="80" name="Shape 80"/>
          <p:cNvSpPr/>
          <p:nvPr/>
        </p:nvSpPr>
        <p:spPr>
          <a:xfrm rot="1288166">
            <a:off x="5348001" y="3515858"/>
            <a:ext cx="658090" cy="490443"/>
          </a:xfrm>
          <a:custGeom>
            <a:pathLst>
              <a:path extrusionOk="0" h="19618" w="26324">
                <a:moveTo>
                  <a:pt x="22993" y="0"/>
                </a:moveTo>
                <a:cubicBezTo>
                  <a:pt x="14376" y="2088"/>
                  <a:pt x="-4235" y="7621"/>
                  <a:pt x="917" y="14837"/>
                </a:cubicBezTo>
                <a:cubicBezTo>
                  <a:pt x="5614" y="21414"/>
                  <a:pt x="19904" y="20973"/>
                  <a:pt x="25164" y="14837"/>
                </a:cubicBezTo>
                <a:cubicBezTo>
                  <a:pt x="28044" y="11476"/>
                  <a:pt x="24865" y="4625"/>
                  <a:pt x="21183" y="2171"/>
                </a:cubicBezTo>
              </a:path>
            </a:pathLst>
          </a:custGeom>
          <a:noFill/>
          <a:ln cap="flat" w="38100">
            <a:solidFill>
              <a:schemeClr val="accent3"/>
            </a:solidFill>
            <a:prstDash val="solid"/>
            <a:round/>
            <a:headEnd len="lg" w="lg" type="none"/>
            <a:tailEnd len="lg" w="lg" type="none"/>
          </a:ln>
        </p:spPr>
      </p:sp>
      <p:sp>
        <p:nvSpPr>
          <p:cNvPr id="81" name="Shape 81"/>
          <p:cNvSpPr/>
          <p:nvPr/>
        </p:nvSpPr>
        <p:spPr>
          <a:xfrm flipH="1" rot="6043134">
            <a:off x="6051868" y="3118975"/>
            <a:ext cx="823340" cy="814315"/>
          </a:xfrm>
          <a:custGeom>
            <a:pathLst>
              <a:path extrusionOk="0" h="32571" w="32932">
                <a:moveTo>
                  <a:pt x="0" y="32571"/>
                </a:moveTo>
                <a:cubicBezTo>
                  <a:pt x="9316" y="20259"/>
                  <a:pt x="20583" y="9267"/>
                  <a:pt x="32932" y="0"/>
                </a:cubicBezTo>
              </a:path>
            </a:pathLst>
          </a:custGeom>
          <a:noFill/>
          <a:ln cap="flat" w="38100">
            <a:solidFill>
              <a:schemeClr val="accent3"/>
            </a:solidFill>
            <a:prstDash val="solid"/>
            <a:round/>
            <a:headEnd len="lg" w="lg" type="none"/>
            <a:tailEnd len="lg" w="lg" type="stealth"/>
          </a:ln>
        </p:spPr>
      </p:sp>
      <p:sp>
        <p:nvSpPr>
          <p:cNvPr id="82" name="Shape 82"/>
          <p:cNvSpPr txBox="1"/>
          <p:nvPr/>
        </p:nvSpPr>
        <p:spPr>
          <a:xfrm rot="2420334">
            <a:off x="6454575" y="2995347"/>
            <a:ext cx="1456649" cy="371605"/>
          </a:xfrm>
          <a:prstGeom prst="rect">
            <a:avLst/>
          </a:prstGeom>
          <a:noFill/>
          <a:ln>
            <a:noFill/>
          </a:ln>
        </p:spPr>
        <p:txBody>
          <a:bodyPr anchorCtr="0" anchor="t" bIns="91425" lIns="91425" rIns="91425" tIns="91425">
            <a:noAutofit/>
          </a:bodyPr>
          <a:lstStyle/>
          <a:p>
            <a:pPr lvl="0" rtl="0" algn="l">
              <a:spcBef>
                <a:spcPts val="0"/>
              </a:spcBef>
              <a:buNone/>
            </a:pPr>
            <a:r>
              <a:rPr lang="en">
                <a:solidFill>
                  <a:schemeClr val="accent3"/>
                </a:solidFill>
                <a:latin typeface="Indie Flower"/>
                <a:ea typeface="Indie Flower"/>
                <a:cs typeface="Indie Flower"/>
                <a:sym typeface="Indie Flower"/>
              </a:rPr>
              <a:t>Causal choice</a:t>
            </a:r>
          </a:p>
        </p:txBody>
      </p:sp>
      <p:graphicFrame>
        <p:nvGraphicFramePr>
          <p:cNvPr id="83" name="Shape 83"/>
          <p:cNvGraphicFramePr/>
          <p:nvPr/>
        </p:nvGraphicFramePr>
        <p:xfrm>
          <a:off x="345172" y="1373412"/>
          <a:ext cx="3000000" cy="3000000"/>
        </p:xfrm>
        <a:graphic>
          <a:graphicData uri="http://schemas.openxmlformats.org/drawingml/2006/table">
            <a:tbl>
              <a:tblPr>
                <a:noFill/>
                <a:tableStyleId>{B326E5EF-162E-488A-AE57-688F9A5FF126}</a:tableStyleId>
              </a:tblPr>
              <a:tblGrid>
                <a:gridCol w="1408075"/>
                <a:gridCol w="1654825"/>
                <a:gridCol w="1531450"/>
                <a:gridCol w="1531450"/>
              </a:tblGrid>
              <a:tr h="696100">
                <a:tc>
                  <a:txBody>
                    <a:bodyPr>
                      <a:noAutofit/>
                    </a:bodyPr>
                    <a:lstStyle/>
                    <a:p>
                      <a:pPr lvl="0" rtl="0">
                        <a:spcBef>
                          <a:spcPts val="0"/>
                        </a:spcBef>
                        <a:buNone/>
                      </a:pPr>
                      <a:r>
                        <a:t/>
                      </a:r>
                      <a:endParaRPr>
                        <a:solidFill>
                          <a:srgbClr val="351C75"/>
                        </a:solidFill>
                      </a:endParaRPr>
                    </a:p>
                  </a:txBody>
                  <a:tcPr marT="91425" marB="91425" marR="91425" marL="91425" anchor="ctr">
                    <a:lnL cap="flat" w="38100">
                      <a:solidFill>
                        <a:srgbClr val="000000">
                          <a:alpha val="0"/>
                        </a:srgbClr>
                      </a:solidFill>
                      <a:prstDash val="solid"/>
                      <a:round/>
                      <a:headEnd len="med" w="med" type="none"/>
                      <a:tailEnd len="med" w="med" type="none"/>
                    </a:lnL>
                    <a:lnR cap="flat" w="38100">
                      <a:solidFill>
                        <a:srgbClr val="000000">
                          <a:alpha val="0"/>
                        </a:srgbClr>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alpha val="0"/>
                        </a:srgbClr>
                      </a:solidFill>
                      <a:prstDash val="solid"/>
                      <a:round/>
                      <a:headEnd len="med" w="med" type="none"/>
                      <a:tailEnd len="med" w="med" type="none"/>
                    </a:lnB>
                  </a:tcPr>
                </a:tc>
                <a:tc>
                  <a:txBody>
                    <a:bodyPr>
                      <a:noAutofit/>
                    </a:bodyPr>
                    <a:lstStyle/>
                    <a:p>
                      <a:pPr lvl="0" rtl="0">
                        <a:spcBef>
                          <a:spcPts val="0"/>
                        </a:spcBef>
                        <a:buNone/>
                      </a:pPr>
                      <a:r>
                        <a:t/>
                      </a:r>
                      <a:endParaRPr>
                        <a:solidFill>
                          <a:srgbClr val="351C75"/>
                        </a:solidFill>
                      </a:endParaRPr>
                    </a:p>
                  </a:txBody>
                  <a:tcPr marT="91425" marB="91425" marR="91425" marL="91425" anchor="ctr">
                    <a:lnL cap="flat" w="38100">
                      <a:solidFill>
                        <a:srgbClr val="000000">
                          <a:alpha val="0"/>
                        </a:srgbClr>
                      </a:solidFill>
                      <a:prstDash val="solid"/>
                      <a:round/>
                      <a:headEnd len="med" w="med" type="none"/>
                      <a:tailEnd len="med" w="med" type="none"/>
                    </a:lnL>
                    <a:lnR cap="flat" w="38100">
                      <a:solidFill>
                        <a:srgbClr val="000000">
                          <a:alpha val="0"/>
                        </a:srgbClr>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alpha val="0"/>
                        </a:srgbClr>
                      </a:solidFill>
                      <a:prstDash val="solid"/>
                      <a:round/>
                      <a:headEnd len="med" w="med" type="none"/>
                      <a:tailEnd len="med" w="med" type="none"/>
                    </a:lnB>
                  </a:tcPr>
                </a:tc>
                <a:tc gridSpan="2">
                  <a:txBody>
                    <a:bodyPr>
                      <a:noAutofit/>
                    </a:bodyPr>
                    <a:lstStyle/>
                    <a:p>
                      <a:pPr lvl="0" rtl="0" algn="ctr">
                        <a:spcBef>
                          <a:spcPts val="0"/>
                        </a:spcBef>
                        <a:buNone/>
                      </a:pPr>
                      <a:r>
                        <a:rPr b="1" lang="en">
                          <a:solidFill>
                            <a:schemeClr val="accent6"/>
                          </a:solidFill>
                        </a:rPr>
                        <a:t>Perfect Copy</a:t>
                      </a:r>
                    </a:p>
                  </a:txBody>
                  <a:tcPr marT="91425" marB="91425" marR="91425" marL="91425" anchor="b">
                    <a:lnL cap="flat" w="38100">
                      <a:solidFill>
                        <a:srgbClr val="000000">
                          <a:alpha val="0"/>
                        </a:srgbClr>
                      </a:solidFill>
                      <a:prstDash val="solid"/>
                      <a:round/>
                      <a:headEnd len="med" w="med" type="none"/>
                      <a:tailEnd len="med" w="med" type="none"/>
                    </a:lnL>
                    <a:lnR cap="flat" w="38100">
                      <a:solidFill>
                        <a:srgbClr val="000000">
                          <a:alpha val="0"/>
                        </a:srgbClr>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alpha val="0"/>
                        </a:srgbClr>
                      </a:solidFill>
                      <a:prstDash val="solid"/>
                      <a:round/>
                      <a:headEnd len="med" w="med" type="none"/>
                      <a:tailEnd len="med" w="med" type="none"/>
                    </a:lnB>
                  </a:tcPr>
                </a:tc>
                <a:tc hMerge="1"/>
              </a:tr>
              <a:tr h="696100">
                <a:tc>
                  <a:txBody>
                    <a:bodyPr>
                      <a:noAutofit/>
                    </a:bodyPr>
                    <a:lstStyle/>
                    <a:p>
                      <a:pPr lvl="0" rtl="0">
                        <a:spcBef>
                          <a:spcPts val="0"/>
                        </a:spcBef>
                        <a:buNone/>
                      </a:pPr>
                      <a:r>
                        <a:t/>
                      </a:r>
                      <a:endParaRPr>
                        <a:solidFill>
                          <a:srgbClr val="351C75"/>
                        </a:solidFill>
                      </a:endParaRPr>
                    </a:p>
                  </a:txBody>
                  <a:tcPr marT="91425" marB="91425" marR="91425" marL="91425" anchor="ctr">
                    <a:lnL cap="flat" w="38100">
                      <a:solidFill>
                        <a:srgbClr val="000000">
                          <a:alpha val="0"/>
                        </a:srgbClr>
                      </a:solidFill>
                      <a:prstDash val="solid"/>
                      <a:round/>
                      <a:headEnd len="med" w="med" type="none"/>
                      <a:tailEnd len="med" w="med" type="none"/>
                    </a:lnL>
                    <a:lnR cap="flat" w="38100">
                      <a:solidFill>
                        <a:srgbClr val="000000">
                          <a:alpha val="0"/>
                        </a:srgbClr>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alpha val="0"/>
                        </a:srgbClr>
                      </a:solidFill>
                      <a:prstDash val="solid"/>
                      <a:round/>
                      <a:headEnd len="med" w="med" type="none"/>
                      <a:tailEnd len="med" w="med" type="none"/>
                    </a:lnB>
                  </a:tcPr>
                </a:tc>
                <a:tc>
                  <a:txBody>
                    <a:bodyPr>
                      <a:noAutofit/>
                    </a:bodyPr>
                    <a:lstStyle/>
                    <a:p>
                      <a:pPr lvl="0" rtl="0">
                        <a:spcBef>
                          <a:spcPts val="0"/>
                        </a:spcBef>
                        <a:buNone/>
                      </a:pPr>
                      <a:r>
                        <a:t/>
                      </a:r>
                      <a:endParaRPr>
                        <a:solidFill>
                          <a:srgbClr val="351C75"/>
                        </a:solidFill>
                      </a:endParaRPr>
                    </a:p>
                  </a:txBody>
                  <a:tcPr marT="91425" marB="91425" marR="91425" marL="91425" anchor="ctr">
                    <a:lnL cap="flat" w="38100">
                      <a:solidFill>
                        <a:srgbClr val="000000">
                          <a:alpha val="0"/>
                        </a:srgbClr>
                      </a:solidFill>
                      <a:prstDash val="solid"/>
                      <a:round/>
                      <a:headEnd len="med" w="med" type="none"/>
                      <a:tailEnd len="med" w="med" type="none"/>
                    </a:lnL>
                    <a:lnR cap="flat" w="38100">
                      <a:solidFill>
                        <a:srgbClr val="000000">
                          <a:alpha val="0"/>
                        </a:srgbClr>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alpha val="0"/>
                        </a:srgbClr>
                      </a:solidFill>
                      <a:prstDash val="solid"/>
                      <a:round/>
                      <a:headEnd len="med" w="med" type="none"/>
                      <a:tailEnd len="med" w="med" type="none"/>
                    </a:lnB>
                  </a:tcPr>
                </a:tc>
                <a:tc>
                  <a:txBody>
                    <a:bodyPr>
                      <a:noAutofit/>
                    </a:bodyPr>
                    <a:lstStyle/>
                    <a:p>
                      <a:pPr lvl="0" rtl="0" algn="ctr">
                        <a:spcBef>
                          <a:spcPts val="0"/>
                        </a:spcBef>
                        <a:buNone/>
                      </a:pPr>
                      <a:r>
                        <a:rPr lang="en">
                          <a:solidFill>
                            <a:schemeClr val="accent6"/>
                          </a:solidFill>
                        </a:rPr>
                        <a:t>Cooperate</a:t>
                      </a:r>
                    </a:p>
                  </a:txBody>
                  <a:tcPr marT="91425" marB="91425" marR="91425" marL="91425" anchor="ctr">
                    <a:lnL cap="flat" w="38100">
                      <a:solidFill>
                        <a:srgbClr val="000000">
                          <a:alpha val="0"/>
                        </a:srgbClr>
                      </a:solidFill>
                      <a:prstDash val="solid"/>
                      <a:round/>
                      <a:headEnd len="med" w="med" type="none"/>
                      <a:tailEnd len="med" w="med" type="none"/>
                    </a:lnL>
                    <a:lnR cap="flat" w="38100">
                      <a:solidFill>
                        <a:srgbClr val="000000">
                          <a:alpha val="0"/>
                        </a:srgbClr>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solidFill>
                      <a:prstDash val="solid"/>
                      <a:round/>
                      <a:headEnd len="med" w="med" type="none"/>
                      <a:tailEnd len="med" w="med" type="none"/>
                    </a:lnB>
                  </a:tcPr>
                </a:tc>
                <a:tc>
                  <a:txBody>
                    <a:bodyPr>
                      <a:noAutofit/>
                    </a:bodyPr>
                    <a:lstStyle/>
                    <a:p>
                      <a:pPr lvl="0" rtl="0" algn="ctr">
                        <a:spcBef>
                          <a:spcPts val="0"/>
                        </a:spcBef>
                        <a:buNone/>
                      </a:pPr>
                      <a:r>
                        <a:rPr lang="en">
                          <a:solidFill>
                            <a:schemeClr val="accent6"/>
                          </a:solidFill>
                        </a:rPr>
                        <a:t>Defect</a:t>
                      </a:r>
                    </a:p>
                  </a:txBody>
                  <a:tcPr marT="91425" marB="91425" marR="91425" marL="91425" anchor="ctr">
                    <a:lnL cap="flat" w="38100">
                      <a:solidFill>
                        <a:srgbClr val="000000">
                          <a:alpha val="0"/>
                        </a:srgbClr>
                      </a:solidFill>
                      <a:prstDash val="solid"/>
                      <a:round/>
                      <a:headEnd len="med" w="med" type="none"/>
                      <a:tailEnd len="med" w="med" type="none"/>
                    </a:lnL>
                    <a:lnR cap="flat" w="38100">
                      <a:solidFill>
                        <a:srgbClr val="000000">
                          <a:alpha val="0"/>
                        </a:srgbClr>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solidFill>
                      <a:prstDash val="solid"/>
                      <a:round/>
                      <a:headEnd len="med" w="med" type="none"/>
                      <a:tailEnd len="med" w="med" type="none"/>
                    </a:lnB>
                  </a:tcPr>
                </a:tc>
              </a:tr>
              <a:tr h="696100">
                <a:tc rowSpan="2">
                  <a:txBody>
                    <a:bodyPr>
                      <a:noAutofit/>
                    </a:bodyPr>
                    <a:lstStyle/>
                    <a:p>
                      <a:pPr lvl="0" rtl="0" algn="r">
                        <a:spcBef>
                          <a:spcPts val="0"/>
                        </a:spcBef>
                        <a:buNone/>
                      </a:pPr>
                      <a:r>
                        <a:rPr b="1" lang="en">
                          <a:solidFill>
                            <a:schemeClr val="accent3"/>
                          </a:solidFill>
                        </a:rPr>
                        <a:t>You</a:t>
                      </a:r>
                    </a:p>
                  </a:txBody>
                  <a:tcPr marT="91425" marB="91425" marR="91425" marL="91425" anchor="ctr">
                    <a:lnL cap="flat" w="38100">
                      <a:solidFill>
                        <a:srgbClr val="000000">
                          <a:alpha val="0"/>
                        </a:srgbClr>
                      </a:solidFill>
                      <a:prstDash val="solid"/>
                      <a:round/>
                      <a:headEnd len="med" w="med" type="none"/>
                      <a:tailEnd len="med" w="med" type="none"/>
                    </a:lnL>
                    <a:lnR cap="flat" w="38100">
                      <a:solidFill>
                        <a:srgbClr val="000000">
                          <a:alpha val="0"/>
                        </a:srgbClr>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alpha val="0"/>
                        </a:srgbClr>
                      </a:solidFill>
                      <a:prstDash val="solid"/>
                      <a:round/>
                      <a:headEnd len="med" w="med" type="none"/>
                      <a:tailEnd len="med" w="med" type="none"/>
                    </a:lnB>
                  </a:tcPr>
                </a:tc>
                <a:tc>
                  <a:txBody>
                    <a:bodyPr>
                      <a:noAutofit/>
                    </a:bodyPr>
                    <a:lstStyle/>
                    <a:p>
                      <a:pPr lvl="0" rtl="0" algn="ctr">
                        <a:spcBef>
                          <a:spcPts val="0"/>
                        </a:spcBef>
                        <a:buNone/>
                      </a:pPr>
                      <a:r>
                        <a:rPr lang="en">
                          <a:solidFill>
                            <a:schemeClr val="accent3"/>
                          </a:solidFill>
                        </a:rPr>
                        <a:t>Cooperate</a:t>
                      </a:r>
                    </a:p>
                  </a:txBody>
                  <a:tcPr marT="91425" marB="91425" marR="91425" marL="91425" anchor="ctr">
                    <a:lnL cap="flat" w="38100">
                      <a:solidFill>
                        <a:srgbClr val="000000">
                          <a:alpha val="0"/>
                        </a:srgbClr>
                      </a:solidFill>
                      <a:prstDash val="solid"/>
                      <a:round/>
                      <a:headEnd len="med" w="med" type="none"/>
                      <a:tailEnd len="med" w="med" type="none"/>
                    </a:lnL>
                    <a:lnR cap="flat" w="38100">
                      <a:solidFill>
                        <a:srgbClr val="000000"/>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alpha val="0"/>
                        </a:srgbClr>
                      </a:solidFill>
                      <a:prstDash val="solid"/>
                      <a:round/>
                      <a:headEnd len="med" w="med" type="none"/>
                      <a:tailEnd len="med" w="med" type="none"/>
                    </a:lnB>
                  </a:tcPr>
                </a:tc>
                <a:tc>
                  <a:txBody>
                    <a:bodyPr>
                      <a:noAutofit/>
                    </a:bodyPr>
                    <a:lstStyle/>
                    <a:p>
                      <a:pPr lvl="0" rtl="0" algn="ctr">
                        <a:spcBef>
                          <a:spcPts val="0"/>
                        </a:spcBef>
                        <a:buNone/>
                      </a:pPr>
                      <a:r>
                        <a:rPr b="1" lang="en">
                          <a:solidFill>
                            <a:schemeClr val="accent3"/>
                          </a:solidFill>
                        </a:rPr>
                        <a:t>2</a:t>
                      </a:r>
                      <a:r>
                        <a:rPr b="1" lang="en">
                          <a:solidFill>
                            <a:srgbClr val="999999"/>
                          </a:solidFill>
                        </a:rPr>
                        <a:t> </a:t>
                      </a:r>
                      <a:r>
                        <a:rPr b="1" lang="en"/>
                        <a:t> </a:t>
                      </a:r>
                      <a:r>
                        <a:rPr b="1" lang="en">
                          <a:solidFill>
                            <a:schemeClr val="accent6"/>
                          </a:solidFill>
                        </a:rPr>
                        <a:t>2</a:t>
                      </a:r>
                    </a:p>
                  </a:txBody>
                  <a:tcPr marT="91425" marB="91425" marR="91425" marL="91425" anchor="ctr">
                    <a:lnL cap="flat" w="38100">
                      <a:solidFill>
                        <a:srgbClr val="000000"/>
                      </a:solidFill>
                      <a:prstDash val="solid"/>
                      <a:round/>
                      <a:headEnd len="med" w="med" type="none"/>
                      <a:tailEnd len="med" w="med" type="none"/>
                    </a:lnL>
                    <a:lnR cap="flat" w="38100">
                      <a:solidFill>
                        <a:srgbClr val="000000"/>
                      </a:solidFill>
                      <a:prstDash val="solid"/>
                      <a:round/>
                      <a:headEnd len="med" w="med" type="none"/>
                      <a:tailEnd len="med" w="med" type="none"/>
                    </a:lnR>
                    <a:lnT cap="flat" w="38100">
                      <a:solidFill>
                        <a:srgbClr val="000000"/>
                      </a:solidFill>
                      <a:prstDash val="solid"/>
                      <a:round/>
                      <a:headEnd len="med" w="med" type="none"/>
                      <a:tailEnd len="med" w="med" type="none"/>
                    </a:lnT>
                    <a:lnB cap="flat" w="38100">
                      <a:solidFill>
                        <a:srgbClr val="000000"/>
                      </a:solidFill>
                      <a:prstDash val="solid"/>
                      <a:round/>
                      <a:headEnd len="med" w="med" type="none"/>
                      <a:tailEnd len="med" w="med" type="none"/>
                    </a:lnB>
                  </a:tcPr>
                </a:tc>
                <a:tc>
                  <a:txBody>
                    <a:bodyPr>
                      <a:noAutofit/>
                    </a:bodyPr>
                    <a:lstStyle/>
                    <a:p>
                      <a:pPr lvl="0" rtl="0" algn="ctr">
                        <a:spcBef>
                          <a:spcPts val="0"/>
                        </a:spcBef>
                        <a:buNone/>
                      </a:pPr>
                      <a:r>
                        <a:rPr b="1" lang="en">
                          <a:solidFill>
                            <a:schemeClr val="accent3"/>
                          </a:solidFill>
                        </a:rPr>
                        <a:t>0</a:t>
                      </a:r>
                      <a:r>
                        <a:rPr b="1" lang="en">
                          <a:solidFill>
                            <a:srgbClr val="999999"/>
                          </a:solidFill>
                        </a:rPr>
                        <a:t> </a:t>
                      </a:r>
                      <a:r>
                        <a:rPr b="1" lang="en"/>
                        <a:t> </a:t>
                      </a:r>
                      <a:r>
                        <a:rPr b="1" lang="en">
                          <a:solidFill>
                            <a:schemeClr val="accent6"/>
                          </a:solidFill>
                        </a:rPr>
                        <a:t>3</a:t>
                      </a:r>
                    </a:p>
                  </a:txBody>
                  <a:tcPr marT="91425" marB="91425" marR="91425" marL="91425" anchor="ctr">
                    <a:lnL cap="flat" w="38100">
                      <a:solidFill>
                        <a:srgbClr val="000000"/>
                      </a:solidFill>
                      <a:prstDash val="solid"/>
                      <a:round/>
                      <a:headEnd len="med" w="med" type="none"/>
                      <a:tailEnd len="med" w="med" type="none"/>
                    </a:lnL>
                    <a:lnR cap="flat" w="38100">
                      <a:solidFill>
                        <a:srgbClr val="000000"/>
                      </a:solidFill>
                      <a:prstDash val="solid"/>
                      <a:round/>
                      <a:headEnd len="med" w="med" type="none"/>
                      <a:tailEnd len="med" w="med" type="none"/>
                    </a:lnR>
                    <a:lnT cap="flat" w="38100">
                      <a:solidFill>
                        <a:srgbClr val="000000"/>
                      </a:solidFill>
                      <a:prstDash val="solid"/>
                      <a:round/>
                      <a:headEnd len="med" w="med" type="none"/>
                      <a:tailEnd len="med" w="med" type="none"/>
                    </a:lnT>
                    <a:lnB cap="flat" w="38100">
                      <a:solidFill>
                        <a:srgbClr val="000000"/>
                      </a:solidFill>
                      <a:prstDash val="solid"/>
                      <a:round/>
                      <a:headEnd len="med" w="med" type="none"/>
                      <a:tailEnd len="med" w="med" type="none"/>
                    </a:lnB>
                  </a:tcPr>
                </a:tc>
              </a:tr>
              <a:tr h="696100">
                <a:tc vMerge="1"/>
                <a:tc>
                  <a:txBody>
                    <a:bodyPr>
                      <a:noAutofit/>
                    </a:bodyPr>
                    <a:lstStyle/>
                    <a:p>
                      <a:pPr lvl="0" rtl="0" algn="ctr">
                        <a:spcBef>
                          <a:spcPts val="0"/>
                        </a:spcBef>
                        <a:buNone/>
                      </a:pPr>
                      <a:r>
                        <a:rPr lang="en">
                          <a:solidFill>
                            <a:schemeClr val="accent3"/>
                          </a:solidFill>
                        </a:rPr>
                        <a:t>Defect</a:t>
                      </a:r>
                    </a:p>
                  </a:txBody>
                  <a:tcPr marT="91425" marB="91425" marR="91425" marL="91425" anchor="ctr">
                    <a:lnL cap="flat" w="38100">
                      <a:solidFill>
                        <a:srgbClr val="000000">
                          <a:alpha val="0"/>
                        </a:srgbClr>
                      </a:solidFill>
                      <a:prstDash val="solid"/>
                      <a:round/>
                      <a:headEnd len="med" w="med" type="none"/>
                      <a:tailEnd len="med" w="med" type="none"/>
                    </a:lnL>
                    <a:lnR cap="flat" w="38100">
                      <a:solidFill>
                        <a:srgbClr val="000000"/>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alpha val="0"/>
                        </a:srgbClr>
                      </a:solidFill>
                      <a:prstDash val="solid"/>
                      <a:round/>
                      <a:headEnd len="med" w="med" type="none"/>
                      <a:tailEnd len="med" w="med" type="none"/>
                    </a:lnB>
                  </a:tcPr>
                </a:tc>
                <a:tc>
                  <a:txBody>
                    <a:bodyPr>
                      <a:noAutofit/>
                    </a:bodyPr>
                    <a:lstStyle/>
                    <a:p>
                      <a:pPr lvl="0" rtl="0" algn="ctr">
                        <a:spcBef>
                          <a:spcPts val="0"/>
                        </a:spcBef>
                        <a:buNone/>
                      </a:pPr>
                      <a:r>
                        <a:rPr b="1" lang="en">
                          <a:solidFill>
                            <a:schemeClr val="accent3"/>
                          </a:solidFill>
                        </a:rPr>
                        <a:t>3</a:t>
                      </a:r>
                      <a:r>
                        <a:rPr b="1" lang="en">
                          <a:solidFill>
                            <a:srgbClr val="999999"/>
                          </a:solidFill>
                        </a:rPr>
                        <a:t> </a:t>
                      </a:r>
                      <a:r>
                        <a:rPr b="1" lang="en"/>
                        <a:t> </a:t>
                      </a:r>
                      <a:r>
                        <a:rPr b="1" lang="en">
                          <a:solidFill>
                            <a:schemeClr val="accent6"/>
                          </a:solidFill>
                        </a:rPr>
                        <a:t>0</a:t>
                      </a:r>
                    </a:p>
                  </a:txBody>
                  <a:tcPr marT="91425" marB="91425" marR="91425" marL="91425" anchor="ctr">
                    <a:lnL cap="flat" w="38100">
                      <a:solidFill>
                        <a:srgbClr val="000000"/>
                      </a:solidFill>
                      <a:prstDash val="solid"/>
                      <a:round/>
                      <a:headEnd len="med" w="med" type="none"/>
                      <a:tailEnd len="med" w="med" type="none"/>
                    </a:lnL>
                    <a:lnR cap="flat" w="38100">
                      <a:solidFill>
                        <a:srgbClr val="000000"/>
                      </a:solidFill>
                      <a:prstDash val="solid"/>
                      <a:round/>
                      <a:headEnd len="med" w="med" type="none"/>
                      <a:tailEnd len="med" w="med" type="none"/>
                    </a:lnR>
                    <a:lnT cap="flat" w="38100">
                      <a:solidFill>
                        <a:srgbClr val="000000"/>
                      </a:solidFill>
                      <a:prstDash val="solid"/>
                      <a:round/>
                      <a:headEnd len="med" w="med" type="none"/>
                      <a:tailEnd len="med" w="med" type="none"/>
                    </a:lnT>
                    <a:lnB cap="flat" w="38100">
                      <a:solidFill>
                        <a:srgbClr val="000000"/>
                      </a:solidFill>
                      <a:prstDash val="solid"/>
                      <a:round/>
                      <a:headEnd len="med" w="med" type="none"/>
                      <a:tailEnd len="med" w="med" type="none"/>
                    </a:lnB>
                  </a:tcPr>
                </a:tc>
                <a:tc>
                  <a:txBody>
                    <a:bodyPr>
                      <a:noAutofit/>
                    </a:bodyPr>
                    <a:lstStyle/>
                    <a:p>
                      <a:pPr lvl="0" rtl="0" algn="ctr">
                        <a:spcBef>
                          <a:spcPts val="0"/>
                        </a:spcBef>
                        <a:buNone/>
                      </a:pPr>
                      <a:r>
                        <a:rPr b="1" lang="en">
                          <a:solidFill>
                            <a:schemeClr val="accent3"/>
                          </a:solidFill>
                        </a:rPr>
                        <a:t>1</a:t>
                      </a:r>
                      <a:r>
                        <a:rPr b="1" lang="en">
                          <a:solidFill>
                            <a:srgbClr val="999999"/>
                          </a:solidFill>
                        </a:rPr>
                        <a:t> </a:t>
                      </a:r>
                      <a:r>
                        <a:rPr b="1" lang="en"/>
                        <a:t> </a:t>
                      </a:r>
                      <a:r>
                        <a:rPr b="1" lang="en">
                          <a:solidFill>
                            <a:schemeClr val="accent6"/>
                          </a:solidFill>
                        </a:rPr>
                        <a:t>1</a:t>
                      </a:r>
                    </a:p>
                  </a:txBody>
                  <a:tcPr marT="91425" marB="91425" marR="91425" marL="91425" anchor="ctr">
                    <a:lnL cap="flat" w="38100">
                      <a:solidFill>
                        <a:srgbClr val="000000"/>
                      </a:solidFill>
                      <a:prstDash val="solid"/>
                      <a:round/>
                      <a:headEnd len="med" w="med" type="none"/>
                      <a:tailEnd len="med" w="med" type="none"/>
                    </a:lnL>
                    <a:lnR cap="flat" w="38100">
                      <a:solidFill>
                        <a:srgbClr val="000000"/>
                      </a:solidFill>
                      <a:prstDash val="solid"/>
                      <a:round/>
                      <a:headEnd len="med" w="med" type="none"/>
                      <a:tailEnd len="med" w="med" type="none"/>
                    </a:lnR>
                    <a:lnT cap="flat" w="38100">
                      <a:solidFill>
                        <a:srgbClr val="000000"/>
                      </a:solidFill>
                      <a:prstDash val="solid"/>
                      <a:round/>
                      <a:headEnd len="med" w="med" type="none"/>
                      <a:tailEnd len="med" w="med" type="none"/>
                    </a:lnT>
                    <a:lnB cap="flat" w="38100">
                      <a:solidFill>
                        <a:srgbClr val="000000"/>
                      </a:solidFill>
                      <a:prstDash val="solid"/>
                      <a:round/>
                      <a:headEnd len="med" w="med" type="none"/>
                      <a:tailEnd len="med" w="med" type="none"/>
                    </a:lnB>
                  </a:tcPr>
                </a:tc>
              </a:tr>
            </a:tbl>
          </a:graphicData>
        </a:graphic>
      </p:graphicFrame>
      <p:sp>
        <p:nvSpPr>
          <p:cNvPr id="84" name="Shape 84"/>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4" name="Shape 754"/>
        <p:cNvGrpSpPr/>
        <p:nvPr/>
      </p:nvGrpSpPr>
      <p:grpSpPr>
        <a:xfrm>
          <a:off x="0" y="0"/>
          <a:ext cx="0" cy="0"/>
          <a:chOff x="0" y="0"/>
          <a:chExt cx="0" cy="0"/>
        </a:xfrm>
      </p:grpSpPr>
      <p:pic>
        <p:nvPicPr>
          <p:cNvPr id="755" name="Shape 755"/>
          <p:cNvPicPr preferRelativeResize="0"/>
          <p:nvPr/>
        </p:nvPicPr>
        <p:blipFill rotWithShape="1">
          <a:blip r:embed="rId3">
            <a:alphaModFix/>
          </a:blip>
          <a:srcRect b="15745" l="0" r="0" t="25829"/>
          <a:stretch/>
        </p:blipFill>
        <p:spPr>
          <a:xfrm>
            <a:off x="0" y="1135175"/>
            <a:ext cx="9144000" cy="4008325"/>
          </a:xfrm>
          <a:prstGeom prst="rect">
            <a:avLst/>
          </a:prstGeom>
          <a:noFill/>
          <a:ln>
            <a:noFill/>
          </a:ln>
        </p:spPr>
      </p:pic>
      <p:sp>
        <p:nvSpPr>
          <p:cNvPr id="756" name="Shape 756"/>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Counterpossibilities</a:t>
            </a:r>
          </a:p>
        </p:txBody>
      </p:sp>
      <p:sp>
        <p:nvSpPr>
          <p:cNvPr id="757" name="Shape 757"/>
          <p:cNvSpPr txBox="1"/>
          <p:nvPr/>
        </p:nvSpPr>
        <p:spPr>
          <a:xfrm>
            <a:off x="0" y="4849550"/>
            <a:ext cx="4094099" cy="293999"/>
          </a:xfrm>
          <a:prstGeom prst="rect">
            <a:avLst/>
          </a:prstGeom>
          <a:noFill/>
          <a:ln>
            <a:noFill/>
          </a:ln>
        </p:spPr>
        <p:txBody>
          <a:bodyPr anchorCtr="0" anchor="ctr" bIns="91425" lIns="91425" rIns="91425" tIns="91425">
            <a:noAutofit/>
          </a:bodyPr>
          <a:lstStyle/>
          <a:p>
            <a:pPr rtl="0">
              <a:spcBef>
                <a:spcPts val="0"/>
              </a:spcBef>
              <a:buNone/>
            </a:pPr>
            <a:r>
              <a:rPr lang="en" sz="600">
                <a:solidFill>
                  <a:srgbClr val="434343"/>
                </a:solidFill>
              </a:rPr>
              <a:t>"DzKK BG (89)" by Turkish Naval Forces.</a:t>
            </a:r>
          </a:p>
          <a:p>
            <a:pPr>
              <a:spcBef>
                <a:spcPts val="0"/>
              </a:spcBef>
              <a:buNone/>
            </a:pPr>
            <a:r>
              <a:rPr lang="en" sz="600">
                <a:solidFill>
                  <a:srgbClr val="434343"/>
                </a:solidFill>
              </a:rPr>
              <a:t>Licensed under Attribution via Wikimedia Commons; http://goo.gl/dAXB5z</a:t>
            </a:r>
          </a:p>
        </p:txBody>
      </p:sp>
      <p:sp>
        <p:nvSpPr>
          <p:cNvPr id="758" name="Shape 758"/>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759" name="Shape 759"/>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760" name="Shape 760"/>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rgbClr val="FFFFFF"/>
                </a:solidFill>
              </a:rPr>
              <a:t>‹#›</a:t>
            </a:fld>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4" name="Shape 764"/>
        <p:cNvGrpSpPr/>
        <p:nvPr/>
      </p:nvGrpSpPr>
      <p:grpSpPr>
        <a:xfrm>
          <a:off x="0" y="0"/>
          <a:ext cx="0" cy="0"/>
          <a:chOff x="0" y="0"/>
          <a:chExt cx="0" cy="0"/>
        </a:xfrm>
      </p:grpSpPr>
      <p:sp>
        <p:nvSpPr>
          <p:cNvPr id="765" name="Shape 765"/>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Counterpossibilities</a:t>
            </a:r>
          </a:p>
        </p:txBody>
      </p:sp>
      <p:sp>
        <p:nvSpPr>
          <p:cNvPr id="766" name="Shape 766"/>
          <p:cNvSpPr txBox="1"/>
          <p:nvPr>
            <p:ph idx="1" type="body"/>
          </p:nvPr>
        </p:nvSpPr>
        <p:spPr>
          <a:xfrm>
            <a:off x="457200" y="1200150"/>
            <a:ext cx="8229600" cy="3725699"/>
          </a:xfrm>
          <a:prstGeom prst="rect">
            <a:avLst/>
          </a:prstGeom>
          <a:ln>
            <a:noFill/>
          </a:ln>
        </p:spPr>
        <p:txBody>
          <a:bodyPr anchorCtr="0" anchor="t" bIns="91425" lIns="91425" rIns="91425" tIns="91425">
            <a:noAutofit/>
          </a:bodyPr>
          <a:lstStyle/>
          <a:p>
            <a:pPr lvl="0" rtl="0">
              <a:spcBef>
                <a:spcPts val="0"/>
              </a:spcBef>
              <a:buNone/>
            </a:pPr>
            <a:r>
              <a:t/>
            </a:r>
            <a:endParaRPr sz="2000">
              <a:solidFill>
                <a:schemeClr val="dk2"/>
              </a:solidFill>
              <a:latin typeface="Source Code Pro"/>
              <a:ea typeface="Source Code Pro"/>
              <a:cs typeface="Source Code Pro"/>
              <a:sym typeface="Source Code Pro"/>
            </a:endParaRPr>
          </a:p>
          <a:p>
            <a:pPr lvl="0" rtl="0">
              <a:spcBef>
                <a:spcPts val="0"/>
              </a:spcBef>
              <a:buNone/>
            </a:pPr>
            <a:r>
              <a:rPr lang="en" sz="2000">
                <a:solidFill>
                  <a:schemeClr val="dk2"/>
                </a:solidFill>
                <a:latin typeface="Source Code Pro"/>
                <a:ea typeface="Source Code Pro"/>
                <a:cs typeface="Source Code Pro"/>
                <a:sym typeface="Source Code Pro"/>
              </a:rPr>
              <a:t>def PLDT():</a:t>
            </a:r>
          </a:p>
          <a:p>
            <a:pPr lvl="0" rtl="0">
              <a:spcBef>
                <a:spcPts val="0"/>
              </a:spcBef>
              <a:buNone/>
            </a:pPr>
            <a:r>
              <a:rPr lang="en" sz="2000">
                <a:solidFill>
                  <a:schemeClr val="dk2"/>
                </a:solidFill>
                <a:latin typeface="Source Code Pro"/>
                <a:ea typeface="Source Code Pro"/>
                <a:cs typeface="Source Code Pro"/>
                <a:sym typeface="Source Code Pro"/>
              </a:rPr>
              <a:t>  map = {}</a:t>
            </a:r>
          </a:p>
          <a:p>
            <a:pPr lvl="0" rtl="0">
              <a:spcBef>
                <a:spcPts val="0"/>
              </a:spcBef>
              <a:buNone/>
            </a:pPr>
            <a:r>
              <a:rPr lang="en" sz="2000">
                <a:solidFill>
                  <a:schemeClr val="dk2"/>
                </a:solidFill>
                <a:latin typeface="Source Code Pro"/>
                <a:ea typeface="Source Code Pro"/>
                <a:cs typeface="Source Code Pro"/>
                <a:sym typeface="Source Code Pro"/>
              </a:rPr>
              <a:t>  for </a:t>
            </a:r>
            <a:r>
              <a:rPr lang="en" sz="2000">
                <a:solidFill>
                  <a:schemeClr val="accent1"/>
                </a:solidFill>
                <a:latin typeface="Source Code Pro"/>
                <a:ea typeface="Source Code Pro"/>
                <a:cs typeface="Source Code Pro"/>
                <a:sym typeface="Source Code Pro"/>
              </a:rPr>
              <a:t>π</a:t>
            </a:r>
            <a:r>
              <a:rPr lang="en" sz="2000">
                <a:solidFill>
                  <a:schemeClr val="dk2"/>
                </a:solidFill>
                <a:latin typeface="Source Code Pro"/>
                <a:ea typeface="Source Code Pro"/>
                <a:cs typeface="Source Code Pro"/>
                <a:sym typeface="Source Code Pro"/>
              </a:rPr>
              <a:t> in policies:</a:t>
            </a:r>
          </a:p>
          <a:p>
            <a:pPr lvl="0" rtl="0">
              <a:spcBef>
                <a:spcPts val="0"/>
              </a:spcBef>
              <a:buNone/>
            </a:pPr>
            <a:r>
              <a:rPr lang="en" sz="2000">
                <a:solidFill>
                  <a:schemeClr val="dk2"/>
                </a:solidFill>
                <a:latin typeface="Source Code Pro"/>
                <a:ea typeface="Source Code Pro"/>
                <a:cs typeface="Source Code Pro"/>
                <a:sym typeface="Source Code Pro"/>
              </a:rPr>
              <a:t>    if PA can prove “</a:t>
            </a:r>
            <a:r>
              <a:rPr lang="en" sz="2000">
                <a:solidFill>
                  <a:srgbClr val="E67C0B"/>
                </a:solidFill>
                <a:latin typeface="Source Code Pro"/>
                <a:ea typeface="Source Code Pro"/>
                <a:cs typeface="Source Code Pro"/>
                <a:sym typeface="Source Code Pro"/>
              </a:rPr>
              <a:t>PLDT()=</a:t>
            </a:r>
            <a:r>
              <a:rPr lang="en" sz="2000">
                <a:solidFill>
                  <a:schemeClr val="accent1"/>
                </a:solidFill>
                <a:latin typeface="Source Code Pro"/>
                <a:ea typeface="Source Code Pro"/>
                <a:cs typeface="Source Code Pro"/>
                <a:sym typeface="Source Code Pro"/>
              </a:rPr>
              <a:t>π</a:t>
            </a:r>
            <a:r>
              <a:rPr lang="en" sz="2000">
                <a:solidFill>
                  <a:srgbClr val="E67C0B"/>
                </a:solidFill>
                <a:latin typeface="Source Code Pro"/>
                <a:ea typeface="Source Code Pro"/>
                <a:cs typeface="Source Code Pro"/>
                <a:sym typeface="Source Code Pro"/>
              </a:rPr>
              <a:t> → Environment()=</a:t>
            </a:r>
            <a:r>
              <a:rPr lang="en" sz="2000">
                <a:solidFill>
                  <a:schemeClr val="accent1"/>
                </a:solidFill>
                <a:latin typeface="Source Code Pro"/>
                <a:ea typeface="Source Code Pro"/>
                <a:cs typeface="Source Code Pro"/>
                <a:sym typeface="Source Code Pro"/>
              </a:rPr>
              <a:t>u</a:t>
            </a:r>
            <a:r>
              <a:rPr lang="en" sz="2000">
                <a:solidFill>
                  <a:schemeClr val="dk2"/>
                </a:solidFill>
                <a:latin typeface="Source Code Pro"/>
                <a:ea typeface="Source Code Pro"/>
                <a:cs typeface="Source Code Pro"/>
                <a:sym typeface="Source Code Pro"/>
              </a:rPr>
              <a:t>”</a:t>
            </a:r>
          </a:p>
          <a:p>
            <a:pPr lvl="0" rtl="0">
              <a:spcBef>
                <a:spcPts val="0"/>
              </a:spcBef>
              <a:buNone/>
            </a:pPr>
            <a:r>
              <a:rPr lang="en" sz="2000">
                <a:solidFill>
                  <a:schemeClr val="dk2"/>
                </a:solidFill>
                <a:latin typeface="Source Code Pro"/>
                <a:ea typeface="Source Code Pro"/>
                <a:cs typeface="Source Code Pro"/>
                <a:sym typeface="Source Code Pro"/>
              </a:rPr>
              <a:t>         (for some </a:t>
            </a:r>
            <a:r>
              <a:rPr lang="en" sz="2000">
                <a:solidFill>
                  <a:schemeClr val="accent1"/>
                </a:solidFill>
                <a:latin typeface="Source Code Pro"/>
                <a:ea typeface="Source Code Pro"/>
                <a:cs typeface="Source Code Pro"/>
                <a:sym typeface="Source Code Pro"/>
              </a:rPr>
              <a:t>u</a:t>
            </a:r>
            <a:r>
              <a:rPr lang="en" sz="2000">
                <a:solidFill>
                  <a:schemeClr val="dk2"/>
                </a:solidFill>
                <a:latin typeface="Source Code Pro"/>
                <a:ea typeface="Source Code Pro"/>
                <a:cs typeface="Source Code Pro"/>
                <a:sym typeface="Source Code Pro"/>
              </a:rPr>
              <a:t>):</a:t>
            </a:r>
          </a:p>
          <a:p>
            <a:pPr lvl="0" rtl="0">
              <a:spcBef>
                <a:spcPts val="0"/>
              </a:spcBef>
              <a:buNone/>
            </a:pPr>
            <a:r>
              <a:rPr lang="en" sz="2000">
                <a:solidFill>
                  <a:schemeClr val="dk2"/>
                </a:solidFill>
                <a:latin typeface="Source Code Pro"/>
                <a:ea typeface="Source Code Pro"/>
                <a:cs typeface="Source Code Pro"/>
                <a:sym typeface="Source Code Pro"/>
              </a:rPr>
              <a:t>      map[</a:t>
            </a:r>
            <a:r>
              <a:rPr lang="en" sz="2000">
                <a:solidFill>
                  <a:schemeClr val="accent1"/>
                </a:solidFill>
                <a:latin typeface="Source Code Pro"/>
                <a:ea typeface="Source Code Pro"/>
                <a:cs typeface="Source Code Pro"/>
                <a:sym typeface="Source Code Pro"/>
              </a:rPr>
              <a:t>π</a:t>
            </a:r>
            <a:r>
              <a:rPr lang="en" sz="2000">
                <a:solidFill>
                  <a:schemeClr val="dk2"/>
                </a:solidFill>
                <a:latin typeface="Source Code Pro"/>
                <a:ea typeface="Source Code Pro"/>
                <a:cs typeface="Source Code Pro"/>
                <a:sym typeface="Source Code Pro"/>
              </a:rPr>
              <a:t>]=</a:t>
            </a:r>
            <a:r>
              <a:rPr lang="en" sz="2000">
                <a:solidFill>
                  <a:schemeClr val="accent1"/>
                </a:solidFill>
                <a:latin typeface="Source Code Pro"/>
                <a:ea typeface="Source Code Pro"/>
                <a:cs typeface="Source Code Pro"/>
                <a:sym typeface="Source Code Pro"/>
              </a:rPr>
              <a:t>u</a:t>
            </a:r>
          </a:p>
          <a:p>
            <a:pPr lvl="0" rtl="0">
              <a:spcBef>
                <a:spcPts val="0"/>
              </a:spcBef>
              <a:buNone/>
            </a:pPr>
            <a:r>
              <a:rPr lang="en" sz="2000">
                <a:solidFill>
                  <a:schemeClr val="dk2"/>
                </a:solidFill>
                <a:latin typeface="Source Code Pro"/>
                <a:ea typeface="Source Code Pro"/>
                <a:cs typeface="Source Code Pro"/>
                <a:sym typeface="Source Code Pro"/>
              </a:rPr>
              <a:t>  return the </a:t>
            </a:r>
            <a:r>
              <a:rPr lang="en" sz="2000">
                <a:solidFill>
                  <a:schemeClr val="accent1"/>
                </a:solidFill>
                <a:latin typeface="Source Code Pro"/>
                <a:ea typeface="Source Code Pro"/>
                <a:cs typeface="Source Code Pro"/>
                <a:sym typeface="Source Code Pro"/>
              </a:rPr>
              <a:t>π</a:t>
            </a:r>
            <a:r>
              <a:rPr lang="en" sz="2000">
                <a:solidFill>
                  <a:schemeClr val="dk2"/>
                </a:solidFill>
                <a:latin typeface="Source Code Pro"/>
                <a:ea typeface="Source Code Pro"/>
                <a:cs typeface="Source Code Pro"/>
                <a:sym typeface="Source Code Pro"/>
              </a:rPr>
              <a:t> that maximizes map[</a:t>
            </a:r>
            <a:r>
              <a:rPr lang="en" sz="2000">
                <a:solidFill>
                  <a:schemeClr val="accent1"/>
                </a:solidFill>
                <a:latin typeface="Source Code Pro"/>
                <a:ea typeface="Source Code Pro"/>
                <a:cs typeface="Source Code Pro"/>
                <a:sym typeface="Source Code Pro"/>
              </a:rPr>
              <a:t>π</a:t>
            </a:r>
            <a:r>
              <a:rPr lang="en" sz="2000">
                <a:solidFill>
                  <a:schemeClr val="dk2"/>
                </a:solidFill>
                <a:latin typeface="Source Code Pro"/>
                <a:ea typeface="Source Code Pro"/>
                <a:cs typeface="Source Code Pro"/>
                <a:sym typeface="Source Code Pro"/>
              </a:rPr>
              <a:t>]</a:t>
            </a:r>
          </a:p>
        </p:txBody>
      </p:sp>
      <p:sp>
        <p:nvSpPr>
          <p:cNvPr id="767" name="Shape 767"/>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768" name="Shape 768"/>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769" name="Shape 769"/>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3" name="Shape 773"/>
        <p:cNvGrpSpPr/>
        <p:nvPr/>
      </p:nvGrpSpPr>
      <p:grpSpPr>
        <a:xfrm>
          <a:off x="0" y="0"/>
          <a:ext cx="0" cy="0"/>
          <a:chOff x="0" y="0"/>
          <a:chExt cx="0" cy="0"/>
        </a:xfrm>
      </p:grpSpPr>
      <p:pic>
        <p:nvPicPr>
          <p:cNvPr id="774" name="Shape 774"/>
          <p:cNvPicPr preferRelativeResize="0"/>
          <p:nvPr/>
        </p:nvPicPr>
        <p:blipFill>
          <a:blip r:embed="rId3">
            <a:alphaModFix/>
          </a:blip>
          <a:stretch>
            <a:fillRect/>
          </a:stretch>
        </p:blipFill>
        <p:spPr>
          <a:xfrm>
            <a:off x="3467100" y="1295400"/>
            <a:ext cx="2209800" cy="2552700"/>
          </a:xfrm>
          <a:prstGeom prst="rect">
            <a:avLst/>
          </a:prstGeom>
          <a:noFill/>
          <a:ln cap="flat" w="38100">
            <a:solidFill>
              <a:srgbClr val="000000"/>
            </a:solidFill>
            <a:prstDash val="solid"/>
            <a:round/>
            <a:headEnd len="med" w="med" type="none"/>
            <a:tailEnd len="med" w="med" type="none"/>
          </a:ln>
        </p:spPr>
      </p:pic>
      <p:sp>
        <p:nvSpPr>
          <p:cNvPr id="775" name="Shape 775"/>
          <p:cNvSpPr/>
          <p:nvPr/>
        </p:nvSpPr>
        <p:spPr>
          <a:xfrm>
            <a:off x="146400" y="0"/>
            <a:ext cx="146399" cy="51434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776" name="Shape 776"/>
          <p:cNvSpPr/>
          <p:nvPr/>
        </p:nvSpPr>
        <p:spPr>
          <a:xfrm>
            <a:off x="0" y="79"/>
            <a:ext cx="146399" cy="51434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777" name="Shape 777"/>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1" name="Shape 781"/>
        <p:cNvGrpSpPr/>
        <p:nvPr/>
      </p:nvGrpSpPr>
      <p:grpSpPr>
        <a:xfrm>
          <a:off x="0" y="0"/>
          <a:ext cx="0" cy="0"/>
          <a:chOff x="0" y="0"/>
          <a:chExt cx="0" cy="0"/>
        </a:xfrm>
      </p:grpSpPr>
      <p:sp>
        <p:nvSpPr>
          <p:cNvPr id="782" name="Shape 782"/>
          <p:cNvSpPr txBox="1"/>
          <p:nvPr>
            <p:ph type="ctrTitle"/>
          </p:nvPr>
        </p:nvSpPr>
        <p:spPr>
          <a:xfrm>
            <a:off x="432900" y="1998599"/>
            <a:ext cx="8278199" cy="1146299"/>
          </a:xfrm>
          <a:prstGeom prst="rect">
            <a:avLst/>
          </a:prstGeom>
          <a:noFill/>
          <a:ln>
            <a:noFill/>
          </a:ln>
        </p:spPr>
        <p:txBody>
          <a:bodyPr anchorCtr="0" anchor="ctr" bIns="91425" lIns="91425" rIns="91425" tIns="91425">
            <a:noAutofit/>
          </a:bodyPr>
          <a:lstStyle/>
          <a:p>
            <a:pPr lvl="0" rtl="0" algn="ctr">
              <a:spcBef>
                <a:spcPts val="0"/>
              </a:spcBef>
              <a:buNone/>
            </a:pPr>
            <a:r>
              <a:rPr lang="en" sz="6000"/>
              <a:t>What is a what if?</a:t>
            </a:r>
          </a:p>
        </p:txBody>
      </p:sp>
      <p:sp>
        <p:nvSpPr>
          <p:cNvPr id="783" name="Shape 783"/>
          <p:cNvSpPr/>
          <p:nvPr/>
        </p:nvSpPr>
        <p:spPr>
          <a:xfrm>
            <a:off x="146400" y="0"/>
            <a:ext cx="146399" cy="51434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784" name="Shape 784"/>
          <p:cNvSpPr/>
          <p:nvPr/>
        </p:nvSpPr>
        <p:spPr>
          <a:xfrm>
            <a:off x="0" y="79"/>
            <a:ext cx="146399" cy="51434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785" name="Shape 785"/>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9" name="Shape 789"/>
        <p:cNvGrpSpPr/>
        <p:nvPr/>
      </p:nvGrpSpPr>
      <p:grpSpPr>
        <a:xfrm>
          <a:off x="0" y="0"/>
          <a:ext cx="0" cy="0"/>
          <a:chOff x="0" y="0"/>
          <a:chExt cx="0" cy="0"/>
        </a:xfrm>
      </p:grpSpPr>
      <p:sp>
        <p:nvSpPr>
          <p:cNvPr id="790" name="Shape 790"/>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Commandeer logical control</a:t>
            </a:r>
          </a:p>
        </p:txBody>
      </p:sp>
      <p:sp>
        <p:nvSpPr>
          <p:cNvPr id="791" name="Shape 791"/>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Clr>
                <a:schemeClr val="dk1"/>
              </a:buClr>
              <a:buFont typeface="Arial"/>
              <a:buNone/>
            </a:pPr>
            <a:r>
              <a:t/>
            </a:r>
            <a:endParaRPr sz="2000">
              <a:solidFill>
                <a:srgbClr val="000000"/>
              </a:solidFill>
              <a:latin typeface="Source Code Pro"/>
              <a:ea typeface="Source Code Pro"/>
              <a:cs typeface="Source Code Pro"/>
              <a:sym typeface="Source Code Pro"/>
            </a:endParaRPr>
          </a:p>
          <a:p>
            <a:pPr lvl="0" rtl="0">
              <a:spcBef>
                <a:spcPts val="0"/>
              </a:spcBef>
              <a:buClr>
                <a:schemeClr val="dk1"/>
              </a:buClr>
              <a:buSzPct val="55000"/>
              <a:buFont typeface="Arial"/>
              <a:buNone/>
            </a:pPr>
            <a:r>
              <a:rPr lang="en" sz="2000">
                <a:solidFill>
                  <a:srgbClr val="000000"/>
                </a:solidFill>
                <a:latin typeface="Source Code Pro"/>
                <a:ea typeface="Source Code Pro"/>
                <a:cs typeface="Source Code Pro"/>
                <a:sym typeface="Source Code Pro"/>
              </a:rPr>
              <a:t>def PLDT():</a:t>
            </a:r>
          </a:p>
          <a:p>
            <a:pPr lvl="0" rtl="0">
              <a:spcBef>
                <a:spcPts val="0"/>
              </a:spcBef>
              <a:buClr>
                <a:schemeClr val="dk1"/>
              </a:buClr>
              <a:buSzPct val="55000"/>
              <a:buFont typeface="Arial"/>
              <a:buNone/>
            </a:pPr>
            <a:r>
              <a:rPr lang="en" sz="2000">
                <a:solidFill>
                  <a:schemeClr val="dk2"/>
                </a:solidFill>
                <a:latin typeface="Source Code Pro"/>
                <a:ea typeface="Source Code Pro"/>
                <a:cs typeface="Source Code Pro"/>
                <a:sym typeface="Source Code Pro"/>
              </a:rPr>
              <a:t>  for </a:t>
            </a:r>
            <a:r>
              <a:rPr lang="en" sz="2000">
                <a:solidFill>
                  <a:schemeClr val="accent1"/>
                </a:solidFill>
                <a:latin typeface="Source Code Pro"/>
                <a:ea typeface="Source Code Pro"/>
                <a:cs typeface="Source Code Pro"/>
                <a:sym typeface="Source Code Pro"/>
              </a:rPr>
              <a:t>π</a:t>
            </a:r>
            <a:r>
              <a:rPr lang="en" sz="2000">
                <a:solidFill>
                  <a:schemeClr val="dk2"/>
                </a:solidFill>
                <a:latin typeface="Source Code Pro"/>
                <a:ea typeface="Source Code Pro"/>
                <a:cs typeface="Source Code Pro"/>
                <a:sym typeface="Source Code Pro"/>
              </a:rPr>
              <a:t> in policies:</a:t>
            </a:r>
          </a:p>
          <a:p>
            <a:pPr lvl="0" rtl="0">
              <a:spcBef>
                <a:spcPts val="0"/>
              </a:spcBef>
              <a:buClr>
                <a:schemeClr val="dk1"/>
              </a:buClr>
              <a:buSzPct val="55000"/>
              <a:buFont typeface="Arial"/>
              <a:buNone/>
            </a:pPr>
            <a:r>
              <a:rPr lang="en" sz="2000">
                <a:solidFill>
                  <a:schemeClr val="dk2"/>
                </a:solidFill>
                <a:latin typeface="Source Code Pro"/>
                <a:ea typeface="Source Code Pro"/>
                <a:cs typeface="Source Code Pro"/>
                <a:sym typeface="Source Code Pro"/>
              </a:rPr>
              <a:t>    if PA can prove “</a:t>
            </a:r>
            <a:r>
              <a:rPr lang="en" sz="2000">
                <a:solidFill>
                  <a:srgbClr val="E67C0B"/>
                </a:solidFill>
                <a:latin typeface="Source Code Pro"/>
                <a:ea typeface="Source Code Pro"/>
                <a:cs typeface="Source Code Pro"/>
                <a:sym typeface="Source Code Pro"/>
              </a:rPr>
              <a:t>PLDT()≠</a:t>
            </a:r>
            <a:r>
              <a:rPr lang="en" sz="2000">
                <a:solidFill>
                  <a:schemeClr val="accent1"/>
                </a:solidFill>
                <a:latin typeface="Source Code Pro"/>
                <a:ea typeface="Source Code Pro"/>
                <a:cs typeface="Source Code Pro"/>
                <a:sym typeface="Source Code Pro"/>
              </a:rPr>
              <a:t>π</a:t>
            </a:r>
            <a:r>
              <a:rPr lang="en" sz="2000">
                <a:solidFill>
                  <a:schemeClr val="dk2"/>
                </a:solidFill>
                <a:latin typeface="Source Code Pro"/>
                <a:ea typeface="Source Code Pro"/>
                <a:cs typeface="Source Code Pro"/>
                <a:sym typeface="Source Code Pro"/>
              </a:rPr>
              <a:t>”:</a:t>
            </a:r>
          </a:p>
          <a:p>
            <a:pPr lvl="0" rtl="0">
              <a:spcBef>
                <a:spcPts val="0"/>
              </a:spcBef>
              <a:buClr>
                <a:schemeClr val="dk1"/>
              </a:buClr>
              <a:buSzPct val="55000"/>
              <a:buFont typeface="Arial"/>
              <a:buNone/>
            </a:pPr>
            <a:r>
              <a:rPr lang="en" sz="2000">
                <a:solidFill>
                  <a:schemeClr val="dk2"/>
                </a:solidFill>
                <a:latin typeface="Source Code Pro"/>
                <a:ea typeface="Source Code Pro"/>
                <a:cs typeface="Source Code Pro"/>
                <a:sym typeface="Source Code Pro"/>
              </a:rPr>
              <a:t>      return </a:t>
            </a:r>
            <a:r>
              <a:rPr lang="en" sz="2000">
                <a:solidFill>
                  <a:schemeClr val="accent1"/>
                </a:solidFill>
                <a:latin typeface="Source Code Pro"/>
                <a:ea typeface="Source Code Pro"/>
                <a:cs typeface="Source Code Pro"/>
                <a:sym typeface="Source Code Pro"/>
              </a:rPr>
              <a:t>π</a:t>
            </a:r>
          </a:p>
          <a:p>
            <a:pPr lvl="0" rtl="0">
              <a:spcBef>
                <a:spcPts val="0"/>
              </a:spcBef>
              <a:buClr>
                <a:schemeClr val="dk1"/>
              </a:buClr>
              <a:buSzPct val="55000"/>
              <a:buFont typeface="Arial"/>
              <a:buNone/>
            </a:pPr>
            <a:r>
              <a:rPr lang="en" sz="2000">
                <a:solidFill>
                  <a:srgbClr val="000000"/>
                </a:solidFill>
                <a:latin typeface="Source Code Pro"/>
                <a:ea typeface="Source Code Pro"/>
                <a:cs typeface="Source Code Pro"/>
                <a:sym typeface="Source Code Pro"/>
              </a:rPr>
              <a:t>  map = {}</a:t>
            </a:r>
          </a:p>
          <a:p>
            <a:pPr lvl="0" rtl="0">
              <a:spcBef>
                <a:spcPts val="0"/>
              </a:spcBef>
              <a:buClr>
                <a:schemeClr val="dk1"/>
              </a:buClr>
              <a:buSzPct val="55000"/>
              <a:buFont typeface="Arial"/>
              <a:buNone/>
            </a:pPr>
            <a:r>
              <a:rPr lang="en" sz="2000">
                <a:solidFill>
                  <a:srgbClr val="000000"/>
                </a:solidFill>
                <a:latin typeface="Source Code Pro"/>
                <a:ea typeface="Source Code Pro"/>
                <a:cs typeface="Source Code Pro"/>
                <a:sym typeface="Source Code Pro"/>
              </a:rPr>
              <a:t>  for π in policies:</a:t>
            </a:r>
          </a:p>
          <a:p>
            <a:pPr lvl="0" rtl="0">
              <a:spcBef>
                <a:spcPts val="0"/>
              </a:spcBef>
              <a:buClr>
                <a:schemeClr val="dk1"/>
              </a:buClr>
              <a:buSzPct val="55000"/>
              <a:buFont typeface="Arial"/>
              <a:buNone/>
            </a:pPr>
            <a:r>
              <a:rPr lang="en" sz="2000">
                <a:solidFill>
                  <a:srgbClr val="000000"/>
                </a:solidFill>
                <a:latin typeface="Source Code Pro"/>
                <a:ea typeface="Source Code Pro"/>
                <a:cs typeface="Source Code Pro"/>
                <a:sym typeface="Source Code Pro"/>
              </a:rPr>
              <a:t>    if PA can prove “PLDT()=π → Environment()=u”</a:t>
            </a:r>
          </a:p>
          <a:p>
            <a:pPr lvl="0" rtl="0">
              <a:spcBef>
                <a:spcPts val="0"/>
              </a:spcBef>
              <a:buClr>
                <a:schemeClr val="dk1"/>
              </a:buClr>
              <a:buSzPct val="55000"/>
              <a:buFont typeface="Arial"/>
              <a:buNone/>
            </a:pPr>
            <a:r>
              <a:rPr lang="en" sz="2000">
                <a:solidFill>
                  <a:srgbClr val="000000"/>
                </a:solidFill>
                <a:latin typeface="Source Code Pro"/>
                <a:ea typeface="Source Code Pro"/>
                <a:cs typeface="Source Code Pro"/>
                <a:sym typeface="Source Code Pro"/>
              </a:rPr>
              <a:t>         (for some u):</a:t>
            </a:r>
          </a:p>
          <a:p>
            <a:pPr lvl="0" rtl="0">
              <a:spcBef>
                <a:spcPts val="0"/>
              </a:spcBef>
              <a:buClr>
                <a:schemeClr val="dk1"/>
              </a:buClr>
              <a:buSzPct val="55000"/>
              <a:buFont typeface="Arial"/>
              <a:buNone/>
            </a:pPr>
            <a:r>
              <a:rPr lang="en" sz="2000">
                <a:solidFill>
                  <a:srgbClr val="000000"/>
                </a:solidFill>
                <a:latin typeface="Source Code Pro"/>
                <a:ea typeface="Source Code Pro"/>
                <a:cs typeface="Source Code Pro"/>
                <a:sym typeface="Source Code Pro"/>
              </a:rPr>
              <a:t>      map[π]=u</a:t>
            </a:r>
          </a:p>
          <a:p>
            <a:pPr lvl="0" rtl="0">
              <a:spcBef>
                <a:spcPts val="0"/>
              </a:spcBef>
              <a:buNone/>
            </a:pPr>
            <a:r>
              <a:rPr lang="en" sz="2000">
                <a:solidFill>
                  <a:srgbClr val="000000"/>
                </a:solidFill>
                <a:latin typeface="Source Code Pro"/>
                <a:ea typeface="Source Code Pro"/>
                <a:cs typeface="Source Code Pro"/>
                <a:sym typeface="Source Code Pro"/>
              </a:rPr>
              <a:t>  return the π that maximizes map[π]</a:t>
            </a:r>
          </a:p>
        </p:txBody>
      </p:sp>
      <p:sp>
        <p:nvSpPr>
          <p:cNvPr id="792" name="Shape 792"/>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793" name="Shape 793"/>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794" name="Shape 794"/>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8" name="Shape 798"/>
        <p:cNvGrpSpPr/>
        <p:nvPr/>
      </p:nvGrpSpPr>
      <p:grpSpPr>
        <a:xfrm>
          <a:off x="0" y="0"/>
          <a:ext cx="0" cy="0"/>
          <a:chOff x="0" y="0"/>
          <a:chExt cx="0" cy="0"/>
        </a:xfrm>
      </p:grpSpPr>
      <p:sp>
        <p:nvSpPr>
          <p:cNvPr id="799" name="Shape 799"/>
          <p:cNvSpPr/>
          <p:nvPr/>
        </p:nvSpPr>
        <p:spPr>
          <a:xfrm>
            <a:off x="146400" y="0"/>
            <a:ext cx="146399" cy="51434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800" name="Shape 800"/>
          <p:cNvSpPr/>
          <p:nvPr/>
        </p:nvSpPr>
        <p:spPr>
          <a:xfrm>
            <a:off x="3332337" y="709800"/>
            <a:ext cx="2482499" cy="3723899"/>
          </a:xfrm>
          <a:prstGeom prst="rect">
            <a:avLst/>
          </a:prstGeom>
          <a:solidFill>
            <a:srgbClr val="FFFFFF"/>
          </a:solidFill>
          <a:ln cap="flat" w="38100">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01" name="Shape 801"/>
          <p:cNvSpPr/>
          <p:nvPr/>
        </p:nvSpPr>
        <p:spPr>
          <a:xfrm>
            <a:off x="0" y="79"/>
            <a:ext cx="146399" cy="51434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pic>
        <p:nvPicPr>
          <p:cNvPr id="802" name="Shape 802"/>
          <p:cNvPicPr preferRelativeResize="0"/>
          <p:nvPr/>
        </p:nvPicPr>
        <p:blipFill>
          <a:blip r:embed="rId3">
            <a:alphaModFix/>
          </a:blip>
          <a:stretch>
            <a:fillRect/>
          </a:stretch>
        </p:blipFill>
        <p:spPr>
          <a:xfrm>
            <a:off x="3329162" y="713099"/>
            <a:ext cx="2478849" cy="3718251"/>
          </a:xfrm>
          <a:prstGeom prst="rect">
            <a:avLst/>
          </a:prstGeom>
          <a:noFill/>
          <a:ln>
            <a:noFill/>
          </a:ln>
        </p:spPr>
      </p:pic>
      <p:sp>
        <p:nvSpPr>
          <p:cNvPr id="803" name="Shape 803"/>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7" name="Shape 807"/>
        <p:cNvGrpSpPr/>
        <p:nvPr/>
      </p:nvGrpSpPr>
      <p:grpSpPr>
        <a:xfrm>
          <a:off x="0" y="0"/>
          <a:ext cx="0" cy="0"/>
          <a:chOff x="0" y="0"/>
          <a:chExt cx="0" cy="0"/>
        </a:xfrm>
      </p:grpSpPr>
      <p:sp>
        <p:nvSpPr>
          <p:cNvPr id="808" name="Shape 808"/>
          <p:cNvSpPr/>
          <p:nvPr/>
        </p:nvSpPr>
        <p:spPr>
          <a:xfrm>
            <a:off x="146400" y="0"/>
            <a:ext cx="146399" cy="51434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809" name="Shape 809"/>
          <p:cNvSpPr/>
          <p:nvPr/>
        </p:nvSpPr>
        <p:spPr>
          <a:xfrm>
            <a:off x="0" y="79"/>
            <a:ext cx="146399" cy="51434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810" name="Shape 810"/>
          <p:cNvSpPr txBox="1"/>
          <p:nvPr/>
        </p:nvSpPr>
        <p:spPr>
          <a:xfrm>
            <a:off x="292800" y="4572300"/>
            <a:ext cx="3000000" cy="571200"/>
          </a:xfrm>
          <a:prstGeom prst="rect">
            <a:avLst/>
          </a:prstGeom>
          <a:noFill/>
          <a:ln>
            <a:noFill/>
          </a:ln>
        </p:spPr>
        <p:txBody>
          <a:bodyPr anchorCtr="0" anchor="ctr" bIns="91425" lIns="91425" rIns="91425" tIns="91425">
            <a:noAutofit/>
          </a:bodyPr>
          <a:lstStyle/>
          <a:p>
            <a:pPr lvl="0" rtl="0">
              <a:spcBef>
                <a:spcPts val="0"/>
              </a:spcBef>
              <a:buNone/>
            </a:pPr>
            <a:r>
              <a:rPr lang="en" sz="700">
                <a:solidFill>
                  <a:schemeClr val="lt2"/>
                </a:solidFill>
              </a:rPr>
              <a:t>"USSR Blank Envelope 1989 - back" by Wesha. Own work.</a:t>
            </a:r>
          </a:p>
          <a:p>
            <a:pPr lvl="0" rtl="0">
              <a:spcBef>
                <a:spcPts val="0"/>
              </a:spcBef>
              <a:buNone/>
            </a:pPr>
            <a:r>
              <a:rPr lang="en" sz="700">
                <a:solidFill>
                  <a:schemeClr val="lt2"/>
                </a:solidFill>
              </a:rPr>
              <a:t>Licensed under Public domain via Wikimedia Common</a:t>
            </a:r>
          </a:p>
          <a:p>
            <a:pPr lvl="0" rtl="0">
              <a:spcBef>
                <a:spcPts val="0"/>
              </a:spcBef>
              <a:buNone/>
            </a:pPr>
            <a:r>
              <a:rPr lang="en" sz="700">
                <a:solidFill>
                  <a:schemeClr val="lt2"/>
                </a:solidFill>
              </a:rPr>
              <a:t>http://goo.gl/oIOC9Y</a:t>
            </a:r>
          </a:p>
        </p:txBody>
      </p:sp>
      <p:pic>
        <p:nvPicPr>
          <p:cNvPr id="811" name="Shape 811"/>
          <p:cNvPicPr preferRelativeResize="0"/>
          <p:nvPr/>
        </p:nvPicPr>
        <p:blipFill>
          <a:blip r:embed="rId3">
            <a:alphaModFix/>
          </a:blip>
          <a:stretch>
            <a:fillRect/>
          </a:stretch>
        </p:blipFill>
        <p:spPr>
          <a:xfrm>
            <a:off x="2179012" y="848047"/>
            <a:ext cx="4785974" cy="3447399"/>
          </a:xfrm>
          <a:prstGeom prst="rect">
            <a:avLst/>
          </a:prstGeom>
          <a:noFill/>
          <a:ln cap="flat" w="38100">
            <a:solidFill>
              <a:srgbClr val="000000"/>
            </a:solidFill>
            <a:prstDash val="solid"/>
            <a:round/>
            <a:headEnd len="med" w="med" type="none"/>
            <a:tailEnd len="med" w="med" type="none"/>
          </a:ln>
        </p:spPr>
      </p:pic>
      <p:sp>
        <p:nvSpPr>
          <p:cNvPr id="812" name="Shape 812"/>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6" name="Shape 816"/>
        <p:cNvGrpSpPr/>
        <p:nvPr/>
      </p:nvGrpSpPr>
      <p:grpSpPr>
        <a:xfrm>
          <a:off x="0" y="0"/>
          <a:ext cx="0" cy="0"/>
          <a:chOff x="0" y="0"/>
          <a:chExt cx="0" cy="0"/>
        </a:xfrm>
      </p:grpSpPr>
      <p:sp>
        <p:nvSpPr>
          <p:cNvPr id="817" name="Shape 817"/>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The Mad Newcomb Problem</a:t>
            </a:r>
          </a:p>
        </p:txBody>
      </p:sp>
      <p:sp>
        <p:nvSpPr>
          <p:cNvPr id="818" name="Shape 818"/>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819" name="Shape 819"/>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820" name="Shape 820"/>
          <p:cNvSpPr/>
          <p:nvPr/>
        </p:nvSpPr>
        <p:spPr>
          <a:xfrm>
            <a:off x="415950" y="1442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21" name="Shape 821"/>
          <p:cNvSpPr/>
          <p:nvPr/>
        </p:nvSpPr>
        <p:spPr>
          <a:xfrm>
            <a:off x="415950" y="1888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22" name="Shape 822"/>
          <p:cNvSpPr/>
          <p:nvPr/>
        </p:nvSpPr>
        <p:spPr>
          <a:xfrm>
            <a:off x="861450" y="1442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23" name="Shape 823"/>
          <p:cNvSpPr/>
          <p:nvPr/>
        </p:nvSpPr>
        <p:spPr>
          <a:xfrm>
            <a:off x="861450" y="1888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24" name="Shape 824"/>
          <p:cNvSpPr/>
          <p:nvPr/>
        </p:nvSpPr>
        <p:spPr>
          <a:xfrm>
            <a:off x="415950" y="2333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25" name="Shape 825"/>
          <p:cNvSpPr/>
          <p:nvPr/>
        </p:nvSpPr>
        <p:spPr>
          <a:xfrm>
            <a:off x="4159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26" name="Shape 826"/>
          <p:cNvSpPr/>
          <p:nvPr/>
        </p:nvSpPr>
        <p:spPr>
          <a:xfrm>
            <a:off x="861450" y="2333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27" name="Shape 827"/>
          <p:cNvSpPr/>
          <p:nvPr/>
        </p:nvSpPr>
        <p:spPr>
          <a:xfrm>
            <a:off x="8614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28" name="Shape 828"/>
          <p:cNvSpPr/>
          <p:nvPr/>
        </p:nvSpPr>
        <p:spPr>
          <a:xfrm>
            <a:off x="415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29" name="Shape 829"/>
          <p:cNvSpPr/>
          <p:nvPr/>
        </p:nvSpPr>
        <p:spPr>
          <a:xfrm>
            <a:off x="415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30" name="Shape 830"/>
          <p:cNvSpPr/>
          <p:nvPr/>
        </p:nvSpPr>
        <p:spPr>
          <a:xfrm>
            <a:off x="8614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31" name="Shape 831"/>
          <p:cNvSpPr/>
          <p:nvPr/>
        </p:nvSpPr>
        <p:spPr>
          <a:xfrm>
            <a:off x="861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32" name="Shape 832"/>
          <p:cNvSpPr/>
          <p:nvPr/>
        </p:nvSpPr>
        <p:spPr>
          <a:xfrm>
            <a:off x="415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33" name="Shape 833"/>
          <p:cNvSpPr/>
          <p:nvPr/>
        </p:nvSpPr>
        <p:spPr>
          <a:xfrm>
            <a:off x="415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34" name="Shape 834"/>
          <p:cNvSpPr/>
          <p:nvPr/>
        </p:nvSpPr>
        <p:spPr>
          <a:xfrm>
            <a:off x="861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35" name="Shape 835"/>
          <p:cNvSpPr/>
          <p:nvPr/>
        </p:nvSpPr>
        <p:spPr>
          <a:xfrm>
            <a:off x="861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36" name="Shape 836"/>
          <p:cNvSpPr/>
          <p:nvPr/>
        </p:nvSpPr>
        <p:spPr>
          <a:xfrm>
            <a:off x="1306950" y="1442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37" name="Shape 837"/>
          <p:cNvSpPr/>
          <p:nvPr/>
        </p:nvSpPr>
        <p:spPr>
          <a:xfrm>
            <a:off x="1306950" y="1888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38" name="Shape 838"/>
          <p:cNvSpPr/>
          <p:nvPr/>
        </p:nvSpPr>
        <p:spPr>
          <a:xfrm>
            <a:off x="1752450" y="1442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39" name="Shape 839"/>
          <p:cNvSpPr/>
          <p:nvPr/>
        </p:nvSpPr>
        <p:spPr>
          <a:xfrm>
            <a:off x="1752450" y="1888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40" name="Shape 840"/>
          <p:cNvSpPr/>
          <p:nvPr/>
        </p:nvSpPr>
        <p:spPr>
          <a:xfrm>
            <a:off x="1306950" y="2333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41" name="Shape 841"/>
          <p:cNvSpPr/>
          <p:nvPr/>
        </p:nvSpPr>
        <p:spPr>
          <a:xfrm>
            <a:off x="13069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42" name="Shape 842"/>
          <p:cNvSpPr/>
          <p:nvPr/>
        </p:nvSpPr>
        <p:spPr>
          <a:xfrm>
            <a:off x="1752450" y="2333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43" name="Shape 843"/>
          <p:cNvSpPr/>
          <p:nvPr/>
        </p:nvSpPr>
        <p:spPr>
          <a:xfrm>
            <a:off x="17524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44" name="Shape 844"/>
          <p:cNvSpPr/>
          <p:nvPr/>
        </p:nvSpPr>
        <p:spPr>
          <a:xfrm>
            <a:off x="1306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45" name="Shape 845"/>
          <p:cNvSpPr/>
          <p:nvPr/>
        </p:nvSpPr>
        <p:spPr>
          <a:xfrm>
            <a:off x="1306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46" name="Shape 846"/>
          <p:cNvSpPr/>
          <p:nvPr/>
        </p:nvSpPr>
        <p:spPr>
          <a:xfrm>
            <a:off x="17524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47" name="Shape 847"/>
          <p:cNvSpPr/>
          <p:nvPr/>
        </p:nvSpPr>
        <p:spPr>
          <a:xfrm>
            <a:off x="1752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48" name="Shape 848"/>
          <p:cNvSpPr/>
          <p:nvPr/>
        </p:nvSpPr>
        <p:spPr>
          <a:xfrm>
            <a:off x="1306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49" name="Shape 849"/>
          <p:cNvSpPr/>
          <p:nvPr/>
        </p:nvSpPr>
        <p:spPr>
          <a:xfrm>
            <a:off x="1306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50" name="Shape 850"/>
          <p:cNvSpPr/>
          <p:nvPr/>
        </p:nvSpPr>
        <p:spPr>
          <a:xfrm>
            <a:off x="1752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51" name="Shape 851"/>
          <p:cNvSpPr/>
          <p:nvPr/>
        </p:nvSpPr>
        <p:spPr>
          <a:xfrm>
            <a:off x="1752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52" name="Shape 852"/>
          <p:cNvSpPr/>
          <p:nvPr/>
        </p:nvSpPr>
        <p:spPr>
          <a:xfrm>
            <a:off x="2197950" y="1442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53" name="Shape 853"/>
          <p:cNvSpPr/>
          <p:nvPr/>
        </p:nvSpPr>
        <p:spPr>
          <a:xfrm>
            <a:off x="2197950" y="1888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54" name="Shape 854"/>
          <p:cNvSpPr/>
          <p:nvPr/>
        </p:nvSpPr>
        <p:spPr>
          <a:xfrm>
            <a:off x="2643450" y="1442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55" name="Shape 855"/>
          <p:cNvSpPr/>
          <p:nvPr/>
        </p:nvSpPr>
        <p:spPr>
          <a:xfrm>
            <a:off x="2643450" y="1888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56" name="Shape 856"/>
          <p:cNvSpPr/>
          <p:nvPr/>
        </p:nvSpPr>
        <p:spPr>
          <a:xfrm>
            <a:off x="2197950" y="2333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57" name="Shape 857"/>
          <p:cNvSpPr/>
          <p:nvPr/>
        </p:nvSpPr>
        <p:spPr>
          <a:xfrm>
            <a:off x="21979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58" name="Shape 858"/>
          <p:cNvSpPr/>
          <p:nvPr/>
        </p:nvSpPr>
        <p:spPr>
          <a:xfrm>
            <a:off x="2643450" y="2333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59" name="Shape 859"/>
          <p:cNvSpPr/>
          <p:nvPr/>
        </p:nvSpPr>
        <p:spPr>
          <a:xfrm>
            <a:off x="26434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60" name="Shape 860"/>
          <p:cNvSpPr/>
          <p:nvPr/>
        </p:nvSpPr>
        <p:spPr>
          <a:xfrm>
            <a:off x="2197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61" name="Shape 861"/>
          <p:cNvSpPr/>
          <p:nvPr/>
        </p:nvSpPr>
        <p:spPr>
          <a:xfrm>
            <a:off x="2197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62" name="Shape 862"/>
          <p:cNvSpPr/>
          <p:nvPr/>
        </p:nvSpPr>
        <p:spPr>
          <a:xfrm>
            <a:off x="26434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63" name="Shape 863"/>
          <p:cNvSpPr/>
          <p:nvPr/>
        </p:nvSpPr>
        <p:spPr>
          <a:xfrm>
            <a:off x="2643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64" name="Shape 864"/>
          <p:cNvSpPr/>
          <p:nvPr/>
        </p:nvSpPr>
        <p:spPr>
          <a:xfrm>
            <a:off x="2197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65" name="Shape 865"/>
          <p:cNvSpPr/>
          <p:nvPr/>
        </p:nvSpPr>
        <p:spPr>
          <a:xfrm>
            <a:off x="2197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66" name="Shape 866"/>
          <p:cNvSpPr/>
          <p:nvPr/>
        </p:nvSpPr>
        <p:spPr>
          <a:xfrm>
            <a:off x="2643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67" name="Shape 867"/>
          <p:cNvSpPr/>
          <p:nvPr/>
        </p:nvSpPr>
        <p:spPr>
          <a:xfrm>
            <a:off x="2643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68" name="Shape 868"/>
          <p:cNvSpPr/>
          <p:nvPr/>
        </p:nvSpPr>
        <p:spPr>
          <a:xfrm>
            <a:off x="3088950" y="1442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69" name="Shape 869"/>
          <p:cNvSpPr/>
          <p:nvPr/>
        </p:nvSpPr>
        <p:spPr>
          <a:xfrm>
            <a:off x="3088950" y="1888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70" name="Shape 870"/>
          <p:cNvSpPr/>
          <p:nvPr/>
        </p:nvSpPr>
        <p:spPr>
          <a:xfrm>
            <a:off x="3534450" y="1442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71" name="Shape 871"/>
          <p:cNvSpPr/>
          <p:nvPr/>
        </p:nvSpPr>
        <p:spPr>
          <a:xfrm>
            <a:off x="3534450" y="1888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72" name="Shape 872"/>
          <p:cNvSpPr/>
          <p:nvPr/>
        </p:nvSpPr>
        <p:spPr>
          <a:xfrm>
            <a:off x="3088950" y="2333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73" name="Shape 873"/>
          <p:cNvSpPr/>
          <p:nvPr/>
        </p:nvSpPr>
        <p:spPr>
          <a:xfrm>
            <a:off x="30889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74" name="Shape 874"/>
          <p:cNvSpPr/>
          <p:nvPr/>
        </p:nvSpPr>
        <p:spPr>
          <a:xfrm>
            <a:off x="3534450" y="2333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75" name="Shape 875"/>
          <p:cNvSpPr/>
          <p:nvPr/>
        </p:nvSpPr>
        <p:spPr>
          <a:xfrm>
            <a:off x="35344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76" name="Shape 876"/>
          <p:cNvSpPr/>
          <p:nvPr/>
        </p:nvSpPr>
        <p:spPr>
          <a:xfrm>
            <a:off x="3088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77" name="Shape 877"/>
          <p:cNvSpPr/>
          <p:nvPr/>
        </p:nvSpPr>
        <p:spPr>
          <a:xfrm>
            <a:off x="3088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78" name="Shape 878"/>
          <p:cNvSpPr/>
          <p:nvPr/>
        </p:nvSpPr>
        <p:spPr>
          <a:xfrm>
            <a:off x="35344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79" name="Shape 879"/>
          <p:cNvSpPr/>
          <p:nvPr/>
        </p:nvSpPr>
        <p:spPr>
          <a:xfrm>
            <a:off x="3534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80" name="Shape 880"/>
          <p:cNvSpPr/>
          <p:nvPr/>
        </p:nvSpPr>
        <p:spPr>
          <a:xfrm>
            <a:off x="3088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81" name="Shape 881"/>
          <p:cNvSpPr/>
          <p:nvPr/>
        </p:nvSpPr>
        <p:spPr>
          <a:xfrm>
            <a:off x="3088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82" name="Shape 882"/>
          <p:cNvSpPr/>
          <p:nvPr/>
        </p:nvSpPr>
        <p:spPr>
          <a:xfrm>
            <a:off x="3534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83" name="Shape 883"/>
          <p:cNvSpPr/>
          <p:nvPr/>
        </p:nvSpPr>
        <p:spPr>
          <a:xfrm>
            <a:off x="3534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84" name="Shape 884"/>
          <p:cNvSpPr/>
          <p:nvPr/>
        </p:nvSpPr>
        <p:spPr>
          <a:xfrm>
            <a:off x="3979950" y="1442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85" name="Shape 885"/>
          <p:cNvSpPr/>
          <p:nvPr/>
        </p:nvSpPr>
        <p:spPr>
          <a:xfrm>
            <a:off x="3979950" y="1888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86" name="Shape 886"/>
          <p:cNvSpPr/>
          <p:nvPr/>
        </p:nvSpPr>
        <p:spPr>
          <a:xfrm>
            <a:off x="4425450" y="1442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87" name="Shape 887"/>
          <p:cNvSpPr/>
          <p:nvPr/>
        </p:nvSpPr>
        <p:spPr>
          <a:xfrm>
            <a:off x="4425450" y="1888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88" name="Shape 888"/>
          <p:cNvSpPr/>
          <p:nvPr/>
        </p:nvSpPr>
        <p:spPr>
          <a:xfrm>
            <a:off x="3979950" y="2333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89" name="Shape 889"/>
          <p:cNvSpPr/>
          <p:nvPr/>
        </p:nvSpPr>
        <p:spPr>
          <a:xfrm>
            <a:off x="39799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90" name="Shape 890"/>
          <p:cNvSpPr/>
          <p:nvPr/>
        </p:nvSpPr>
        <p:spPr>
          <a:xfrm>
            <a:off x="4425450" y="2333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91" name="Shape 891"/>
          <p:cNvSpPr/>
          <p:nvPr/>
        </p:nvSpPr>
        <p:spPr>
          <a:xfrm>
            <a:off x="44254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92" name="Shape 892"/>
          <p:cNvSpPr/>
          <p:nvPr/>
        </p:nvSpPr>
        <p:spPr>
          <a:xfrm>
            <a:off x="3979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93" name="Shape 893"/>
          <p:cNvSpPr/>
          <p:nvPr/>
        </p:nvSpPr>
        <p:spPr>
          <a:xfrm>
            <a:off x="3979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94" name="Shape 894"/>
          <p:cNvSpPr/>
          <p:nvPr/>
        </p:nvSpPr>
        <p:spPr>
          <a:xfrm>
            <a:off x="44254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95" name="Shape 895"/>
          <p:cNvSpPr/>
          <p:nvPr/>
        </p:nvSpPr>
        <p:spPr>
          <a:xfrm>
            <a:off x="4425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96" name="Shape 896"/>
          <p:cNvSpPr/>
          <p:nvPr/>
        </p:nvSpPr>
        <p:spPr>
          <a:xfrm>
            <a:off x="3979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97" name="Shape 897"/>
          <p:cNvSpPr/>
          <p:nvPr/>
        </p:nvSpPr>
        <p:spPr>
          <a:xfrm>
            <a:off x="3979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98" name="Shape 898"/>
          <p:cNvSpPr/>
          <p:nvPr/>
        </p:nvSpPr>
        <p:spPr>
          <a:xfrm>
            <a:off x="4425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99" name="Shape 899"/>
          <p:cNvSpPr/>
          <p:nvPr/>
        </p:nvSpPr>
        <p:spPr>
          <a:xfrm>
            <a:off x="4425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00" name="Shape 900"/>
          <p:cNvSpPr/>
          <p:nvPr/>
        </p:nvSpPr>
        <p:spPr>
          <a:xfrm>
            <a:off x="4870950" y="1442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01" name="Shape 901"/>
          <p:cNvSpPr/>
          <p:nvPr/>
        </p:nvSpPr>
        <p:spPr>
          <a:xfrm>
            <a:off x="4870950" y="1888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02" name="Shape 902"/>
          <p:cNvSpPr/>
          <p:nvPr/>
        </p:nvSpPr>
        <p:spPr>
          <a:xfrm>
            <a:off x="5316450" y="1442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03" name="Shape 903"/>
          <p:cNvSpPr/>
          <p:nvPr/>
        </p:nvSpPr>
        <p:spPr>
          <a:xfrm>
            <a:off x="5316450" y="1888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04" name="Shape 904"/>
          <p:cNvSpPr/>
          <p:nvPr/>
        </p:nvSpPr>
        <p:spPr>
          <a:xfrm>
            <a:off x="4870950" y="2333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05" name="Shape 905"/>
          <p:cNvSpPr/>
          <p:nvPr/>
        </p:nvSpPr>
        <p:spPr>
          <a:xfrm>
            <a:off x="48709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06" name="Shape 906"/>
          <p:cNvSpPr/>
          <p:nvPr/>
        </p:nvSpPr>
        <p:spPr>
          <a:xfrm>
            <a:off x="5316450" y="2333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07" name="Shape 907"/>
          <p:cNvSpPr/>
          <p:nvPr/>
        </p:nvSpPr>
        <p:spPr>
          <a:xfrm>
            <a:off x="53164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08" name="Shape 908"/>
          <p:cNvSpPr/>
          <p:nvPr/>
        </p:nvSpPr>
        <p:spPr>
          <a:xfrm>
            <a:off x="4870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09" name="Shape 909"/>
          <p:cNvSpPr/>
          <p:nvPr/>
        </p:nvSpPr>
        <p:spPr>
          <a:xfrm>
            <a:off x="4870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10" name="Shape 910"/>
          <p:cNvSpPr/>
          <p:nvPr/>
        </p:nvSpPr>
        <p:spPr>
          <a:xfrm>
            <a:off x="53164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11" name="Shape 911"/>
          <p:cNvSpPr/>
          <p:nvPr/>
        </p:nvSpPr>
        <p:spPr>
          <a:xfrm>
            <a:off x="5316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12" name="Shape 912"/>
          <p:cNvSpPr/>
          <p:nvPr/>
        </p:nvSpPr>
        <p:spPr>
          <a:xfrm>
            <a:off x="4870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13" name="Shape 913"/>
          <p:cNvSpPr/>
          <p:nvPr/>
        </p:nvSpPr>
        <p:spPr>
          <a:xfrm>
            <a:off x="4870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14" name="Shape 914"/>
          <p:cNvSpPr/>
          <p:nvPr/>
        </p:nvSpPr>
        <p:spPr>
          <a:xfrm>
            <a:off x="5316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15" name="Shape 915"/>
          <p:cNvSpPr/>
          <p:nvPr/>
        </p:nvSpPr>
        <p:spPr>
          <a:xfrm>
            <a:off x="5316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16" name="Shape 916"/>
          <p:cNvSpPr/>
          <p:nvPr/>
        </p:nvSpPr>
        <p:spPr>
          <a:xfrm>
            <a:off x="5761950" y="1442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17" name="Shape 917"/>
          <p:cNvSpPr/>
          <p:nvPr/>
        </p:nvSpPr>
        <p:spPr>
          <a:xfrm>
            <a:off x="5761950" y="1888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18" name="Shape 918"/>
          <p:cNvSpPr/>
          <p:nvPr/>
        </p:nvSpPr>
        <p:spPr>
          <a:xfrm>
            <a:off x="6207450" y="1442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19" name="Shape 919"/>
          <p:cNvSpPr/>
          <p:nvPr/>
        </p:nvSpPr>
        <p:spPr>
          <a:xfrm>
            <a:off x="6207450" y="1888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20" name="Shape 920"/>
          <p:cNvSpPr/>
          <p:nvPr/>
        </p:nvSpPr>
        <p:spPr>
          <a:xfrm>
            <a:off x="5761950" y="2333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21" name="Shape 921"/>
          <p:cNvSpPr/>
          <p:nvPr/>
        </p:nvSpPr>
        <p:spPr>
          <a:xfrm>
            <a:off x="57619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22" name="Shape 922"/>
          <p:cNvSpPr/>
          <p:nvPr/>
        </p:nvSpPr>
        <p:spPr>
          <a:xfrm>
            <a:off x="6207450" y="2333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23" name="Shape 923"/>
          <p:cNvSpPr/>
          <p:nvPr/>
        </p:nvSpPr>
        <p:spPr>
          <a:xfrm>
            <a:off x="62074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24" name="Shape 924"/>
          <p:cNvSpPr/>
          <p:nvPr/>
        </p:nvSpPr>
        <p:spPr>
          <a:xfrm>
            <a:off x="5761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25" name="Shape 925"/>
          <p:cNvSpPr/>
          <p:nvPr/>
        </p:nvSpPr>
        <p:spPr>
          <a:xfrm>
            <a:off x="5761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26" name="Shape 926"/>
          <p:cNvSpPr/>
          <p:nvPr/>
        </p:nvSpPr>
        <p:spPr>
          <a:xfrm>
            <a:off x="62074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27" name="Shape 927"/>
          <p:cNvSpPr/>
          <p:nvPr/>
        </p:nvSpPr>
        <p:spPr>
          <a:xfrm>
            <a:off x="6207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28" name="Shape 928"/>
          <p:cNvSpPr/>
          <p:nvPr/>
        </p:nvSpPr>
        <p:spPr>
          <a:xfrm>
            <a:off x="5761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29" name="Shape 929"/>
          <p:cNvSpPr/>
          <p:nvPr/>
        </p:nvSpPr>
        <p:spPr>
          <a:xfrm>
            <a:off x="5761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30" name="Shape 930"/>
          <p:cNvSpPr/>
          <p:nvPr/>
        </p:nvSpPr>
        <p:spPr>
          <a:xfrm>
            <a:off x="6207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31" name="Shape 931"/>
          <p:cNvSpPr/>
          <p:nvPr/>
        </p:nvSpPr>
        <p:spPr>
          <a:xfrm>
            <a:off x="6207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32" name="Shape 932"/>
          <p:cNvSpPr/>
          <p:nvPr/>
        </p:nvSpPr>
        <p:spPr>
          <a:xfrm>
            <a:off x="6652950" y="1442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33" name="Shape 933"/>
          <p:cNvSpPr/>
          <p:nvPr/>
        </p:nvSpPr>
        <p:spPr>
          <a:xfrm>
            <a:off x="6652950" y="1888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34" name="Shape 934"/>
          <p:cNvSpPr/>
          <p:nvPr/>
        </p:nvSpPr>
        <p:spPr>
          <a:xfrm>
            <a:off x="7098450" y="1442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35" name="Shape 935"/>
          <p:cNvSpPr/>
          <p:nvPr/>
        </p:nvSpPr>
        <p:spPr>
          <a:xfrm>
            <a:off x="7098450" y="1888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36" name="Shape 936"/>
          <p:cNvSpPr/>
          <p:nvPr/>
        </p:nvSpPr>
        <p:spPr>
          <a:xfrm>
            <a:off x="6652950" y="2333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37" name="Shape 937"/>
          <p:cNvSpPr/>
          <p:nvPr/>
        </p:nvSpPr>
        <p:spPr>
          <a:xfrm>
            <a:off x="66529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38" name="Shape 938"/>
          <p:cNvSpPr/>
          <p:nvPr/>
        </p:nvSpPr>
        <p:spPr>
          <a:xfrm>
            <a:off x="7098450" y="2333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39" name="Shape 939"/>
          <p:cNvSpPr/>
          <p:nvPr/>
        </p:nvSpPr>
        <p:spPr>
          <a:xfrm>
            <a:off x="70984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40" name="Shape 940"/>
          <p:cNvSpPr/>
          <p:nvPr/>
        </p:nvSpPr>
        <p:spPr>
          <a:xfrm>
            <a:off x="6652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41" name="Shape 941"/>
          <p:cNvSpPr/>
          <p:nvPr/>
        </p:nvSpPr>
        <p:spPr>
          <a:xfrm>
            <a:off x="6652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42" name="Shape 942"/>
          <p:cNvSpPr/>
          <p:nvPr/>
        </p:nvSpPr>
        <p:spPr>
          <a:xfrm>
            <a:off x="70984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43" name="Shape 943"/>
          <p:cNvSpPr/>
          <p:nvPr/>
        </p:nvSpPr>
        <p:spPr>
          <a:xfrm>
            <a:off x="7098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44" name="Shape 944"/>
          <p:cNvSpPr/>
          <p:nvPr/>
        </p:nvSpPr>
        <p:spPr>
          <a:xfrm>
            <a:off x="6652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45" name="Shape 945"/>
          <p:cNvSpPr/>
          <p:nvPr/>
        </p:nvSpPr>
        <p:spPr>
          <a:xfrm>
            <a:off x="6652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46" name="Shape 946"/>
          <p:cNvSpPr/>
          <p:nvPr/>
        </p:nvSpPr>
        <p:spPr>
          <a:xfrm>
            <a:off x="7098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47" name="Shape 947"/>
          <p:cNvSpPr/>
          <p:nvPr/>
        </p:nvSpPr>
        <p:spPr>
          <a:xfrm>
            <a:off x="7098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48" name="Shape 948"/>
          <p:cNvSpPr/>
          <p:nvPr/>
        </p:nvSpPr>
        <p:spPr>
          <a:xfrm>
            <a:off x="7543950" y="1442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49" name="Shape 949"/>
          <p:cNvSpPr/>
          <p:nvPr/>
        </p:nvSpPr>
        <p:spPr>
          <a:xfrm>
            <a:off x="7543950" y="1888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50" name="Shape 950"/>
          <p:cNvSpPr/>
          <p:nvPr/>
        </p:nvSpPr>
        <p:spPr>
          <a:xfrm>
            <a:off x="7989450" y="1442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51" name="Shape 951"/>
          <p:cNvSpPr/>
          <p:nvPr/>
        </p:nvSpPr>
        <p:spPr>
          <a:xfrm>
            <a:off x="7989450" y="1888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52" name="Shape 952"/>
          <p:cNvSpPr/>
          <p:nvPr/>
        </p:nvSpPr>
        <p:spPr>
          <a:xfrm>
            <a:off x="7543950" y="2333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53" name="Shape 953"/>
          <p:cNvSpPr/>
          <p:nvPr/>
        </p:nvSpPr>
        <p:spPr>
          <a:xfrm>
            <a:off x="75439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54" name="Shape 954"/>
          <p:cNvSpPr/>
          <p:nvPr/>
        </p:nvSpPr>
        <p:spPr>
          <a:xfrm>
            <a:off x="7989450" y="2333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55" name="Shape 955"/>
          <p:cNvSpPr/>
          <p:nvPr/>
        </p:nvSpPr>
        <p:spPr>
          <a:xfrm>
            <a:off x="79894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56" name="Shape 956"/>
          <p:cNvSpPr/>
          <p:nvPr/>
        </p:nvSpPr>
        <p:spPr>
          <a:xfrm>
            <a:off x="7543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57" name="Shape 957"/>
          <p:cNvSpPr/>
          <p:nvPr/>
        </p:nvSpPr>
        <p:spPr>
          <a:xfrm>
            <a:off x="7543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58" name="Shape 958"/>
          <p:cNvSpPr/>
          <p:nvPr/>
        </p:nvSpPr>
        <p:spPr>
          <a:xfrm>
            <a:off x="79894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59" name="Shape 959"/>
          <p:cNvSpPr/>
          <p:nvPr/>
        </p:nvSpPr>
        <p:spPr>
          <a:xfrm>
            <a:off x="7989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60" name="Shape 960"/>
          <p:cNvSpPr/>
          <p:nvPr/>
        </p:nvSpPr>
        <p:spPr>
          <a:xfrm>
            <a:off x="7543950" y="4115650"/>
            <a:ext cx="293099" cy="293099"/>
          </a:xfrm>
          <a:prstGeom prst="rect">
            <a:avLst/>
          </a:prstGeom>
          <a:solidFill>
            <a:srgbClr val="E67C0B"/>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61" name="Shape 961"/>
          <p:cNvSpPr/>
          <p:nvPr/>
        </p:nvSpPr>
        <p:spPr>
          <a:xfrm>
            <a:off x="7543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62" name="Shape 962"/>
          <p:cNvSpPr/>
          <p:nvPr/>
        </p:nvSpPr>
        <p:spPr>
          <a:xfrm>
            <a:off x="7989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63" name="Shape 963"/>
          <p:cNvSpPr/>
          <p:nvPr/>
        </p:nvSpPr>
        <p:spPr>
          <a:xfrm>
            <a:off x="7989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64" name="Shape 964"/>
          <p:cNvSpPr/>
          <p:nvPr/>
        </p:nvSpPr>
        <p:spPr>
          <a:xfrm>
            <a:off x="8434950" y="1442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65" name="Shape 965"/>
          <p:cNvSpPr/>
          <p:nvPr/>
        </p:nvSpPr>
        <p:spPr>
          <a:xfrm>
            <a:off x="8434950" y="1888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66" name="Shape 966"/>
          <p:cNvSpPr/>
          <p:nvPr/>
        </p:nvSpPr>
        <p:spPr>
          <a:xfrm>
            <a:off x="8434950" y="2333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67" name="Shape 967"/>
          <p:cNvSpPr/>
          <p:nvPr/>
        </p:nvSpPr>
        <p:spPr>
          <a:xfrm>
            <a:off x="84349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68" name="Shape 968"/>
          <p:cNvSpPr/>
          <p:nvPr/>
        </p:nvSpPr>
        <p:spPr>
          <a:xfrm>
            <a:off x="8434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69" name="Shape 969"/>
          <p:cNvSpPr/>
          <p:nvPr/>
        </p:nvSpPr>
        <p:spPr>
          <a:xfrm>
            <a:off x="8434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70" name="Shape 970"/>
          <p:cNvSpPr/>
          <p:nvPr/>
        </p:nvSpPr>
        <p:spPr>
          <a:xfrm>
            <a:off x="8434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71" name="Shape 971"/>
          <p:cNvSpPr/>
          <p:nvPr/>
        </p:nvSpPr>
        <p:spPr>
          <a:xfrm>
            <a:off x="8434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72" name="Shape 972"/>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6" name="Shape 976"/>
        <p:cNvGrpSpPr/>
        <p:nvPr/>
      </p:nvGrpSpPr>
      <p:grpSpPr>
        <a:xfrm>
          <a:off x="0" y="0"/>
          <a:ext cx="0" cy="0"/>
          <a:chOff x="0" y="0"/>
          <a:chExt cx="0" cy="0"/>
        </a:xfrm>
      </p:grpSpPr>
      <p:sp>
        <p:nvSpPr>
          <p:cNvPr id="977" name="Shape 977"/>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The Mad Newcomb Problem</a:t>
            </a:r>
          </a:p>
        </p:txBody>
      </p:sp>
      <p:sp>
        <p:nvSpPr>
          <p:cNvPr id="978" name="Shape 978"/>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979" name="Shape 979"/>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980" name="Shape 980"/>
          <p:cNvSpPr/>
          <p:nvPr/>
        </p:nvSpPr>
        <p:spPr>
          <a:xfrm>
            <a:off x="7098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81" name="Shape 981"/>
          <p:cNvSpPr/>
          <p:nvPr/>
        </p:nvSpPr>
        <p:spPr>
          <a:xfrm>
            <a:off x="7098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82" name="Shape 982"/>
          <p:cNvSpPr/>
          <p:nvPr/>
        </p:nvSpPr>
        <p:spPr>
          <a:xfrm>
            <a:off x="7543950" y="4115650"/>
            <a:ext cx="293099" cy="293099"/>
          </a:xfrm>
          <a:prstGeom prst="rect">
            <a:avLst/>
          </a:prstGeom>
          <a:solidFill>
            <a:srgbClr val="E67C0B"/>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83" name="Shape 983"/>
          <p:cNvSpPr/>
          <p:nvPr/>
        </p:nvSpPr>
        <p:spPr>
          <a:xfrm>
            <a:off x="7543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84" name="Shape 984"/>
          <p:cNvSpPr/>
          <p:nvPr/>
        </p:nvSpPr>
        <p:spPr>
          <a:xfrm>
            <a:off x="7989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85" name="Shape 985"/>
          <p:cNvSpPr/>
          <p:nvPr/>
        </p:nvSpPr>
        <p:spPr>
          <a:xfrm>
            <a:off x="7989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86" name="Shape 986"/>
          <p:cNvSpPr/>
          <p:nvPr/>
        </p:nvSpPr>
        <p:spPr>
          <a:xfrm>
            <a:off x="8434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87" name="Shape 987"/>
          <p:cNvSpPr txBox="1"/>
          <p:nvPr>
            <p:ph idx="1" type="body"/>
          </p:nvPr>
        </p:nvSpPr>
        <p:spPr>
          <a:xfrm>
            <a:off x="457200" y="1098925"/>
            <a:ext cx="8270999" cy="2570999"/>
          </a:xfrm>
          <a:prstGeom prst="rect">
            <a:avLst/>
          </a:prstGeom>
        </p:spPr>
        <p:txBody>
          <a:bodyPr anchorCtr="0" anchor="ctr" bIns="91425" lIns="91425" rIns="91425" tIns="91425">
            <a:noAutofit/>
          </a:bodyPr>
          <a:lstStyle/>
          <a:p>
            <a:pPr indent="-381000" lvl="0" marL="457200" rtl="0">
              <a:spcBef>
                <a:spcPts val="0"/>
              </a:spcBef>
              <a:spcAft>
                <a:spcPts val="1000"/>
              </a:spcAft>
              <a:buClr>
                <a:srgbClr val="000000"/>
              </a:buClr>
              <a:buSzPct val="100000"/>
              <a:buFont typeface="Arial"/>
              <a:buAutoNum type="arabicPeriod"/>
            </a:pPr>
            <a:r>
              <a:rPr lang="en" sz="2400">
                <a:solidFill>
                  <a:srgbClr val="000000"/>
                </a:solidFill>
              </a:rPr>
              <a:t>Oh, they weren’t reasoning about me at all.</a:t>
            </a:r>
          </a:p>
          <a:p>
            <a:pPr indent="-381000" lvl="0" marL="457200" rtl="0">
              <a:spcBef>
                <a:spcPts val="0"/>
              </a:spcBef>
              <a:spcAft>
                <a:spcPts val="1000"/>
              </a:spcAft>
              <a:buClr>
                <a:srgbClr val="FFFFFF"/>
              </a:buClr>
              <a:buSzPct val="100000"/>
              <a:buFont typeface="Arial"/>
              <a:buAutoNum type="arabicPeriod"/>
            </a:pPr>
            <a:r>
              <a:rPr lang="en" sz="2400">
                <a:solidFill>
                  <a:srgbClr val="FFFFFF"/>
                </a:solidFill>
              </a:rPr>
              <a:t>Huh, this reasoning is flawed.</a:t>
            </a:r>
          </a:p>
          <a:p>
            <a:pPr indent="-381000" lvl="0" marL="457200" rtl="0">
              <a:spcBef>
                <a:spcPts val="0"/>
              </a:spcBef>
              <a:spcAft>
                <a:spcPts val="1000"/>
              </a:spcAft>
              <a:buClr>
                <a:srgbClr val="FFFFFF"/>
              </a:buClr>
              <a:buSzPct val="100000"/>
              <a:buFont typeface="Arial"/>
              <a:buAutoNum type="arabicPeriod"/>
            </a:pPr>
            <a:r>
              <a:rPr lang="en" sz="2400">
                <a:solidFill>
                  <a:srgbClr val="FFFFFF"/>
                </a:solidFill>
              </a:rPr>
              <a:t>This reasoning is about me if I hadn’t seen this proof.</a:t>
            </a:r>
          </a:p>
          <a:p>
            <a:pPr indent="-381000" lvl="0" marL="457200" rtl="0">
              <a:spcBef>
                <a:spcPts val="0"/>
              </a:spcBef>
              <a:spcAft>
                <a:spcPts val="1000"/>
              </a:spcAft>
              <a:buClr>
                <a:srgbClr val="FFFFFF"/>
              </a:buClr>
              <a:buSzPct val="100000"/>
              <a:buFont typeface="Arial"/>
              <a:buAutoNum type="arabicPeriod"/>
            </a:pPr>
            <a:r>
              <a:rPr lang="en" sz="2400">
                <a:solidFill>
                  <a:srgbClr val="FFFFFF"/>
                </a:solidFill>
              </a:rPr>
              <a:t>Hey wait, this is accurate reasoning about me now!</a:t>
            </a:r>
          </a:p>
        </p:txBody>
      </p:sp>
      <p:sp>
        <p:nvSpPr>
          <p:cNvPr id="988" name="Shape 988"/>
          <p:cNvSpPr/>
          <p:nvPr/>
        </p:nvSpPr>
        <p:spPr>
          <a:xfrm>
            <a:off x="8434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89" name="Shape 989"/>
          <p:cNvSpPr/>
          <p:nvPr/>
        </p:nvSpPr>
        <p:spPr>
          <a:xfrm>
            <a:off x="415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90" name="Shape 990"/>
          <p:cNvSpPr/>
          <p:nvPr/>
        </p:nvSpPr>
        <p:spPr>
          <a:xfrm>
            <a:off x="415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91" name="Shape 991"/>
          <p:cNvSpPr/>
          <p:nvPr/>
        </p:nvSpPr>
        <p:spPr>
          <a:xfrm>
            <a:off x="861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92" name="Shape 992"/>
          <p:cNvSpPr/>
          <p:nvPr/>
        </p:nvSpPr>
        <p:spPr>
          <a:xfrm>
            <a:off x="861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93" name="Shape 993"/>
          <p:cNvSpPr/>
          <p:nvPr/>
        </p:nvSpPr>
        <p:spPr>
          <a:xfrm>
            <a:off x="1306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94" name="Shape 994"/>
          <p:cNvSpPr/>
          <p:nvPr/>
        </p:nvSpPr>
        <p:spPr>
          <a:xfrm>
            <a:off x="1306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95" name="Shape 995"/>
          <p:cNvSpPr/>
          <p:nvPr/>
        </p:nvSpPr>
        <p:spPr>
          <a:xfrm>
            <a:off x="1752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96" name="Shape 996"/>
          <p:cNvSpPr/>
          <p:nvPr/>
        </p:nvSpPr>
        <p:spPr>
          <a:xfrm>
            <a:off x="1752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97" name="Shape 997"/>
          <p:cNvSpPr/>
          <p:nvPr/>
        </p:nvSpPr>
        <p:spPr>
          <a:xfrm>
            <a:off x="2197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98" name="Shape 998"/>
          <p:cNvSpPr/>
          <p:nvPr/>
        </p:nvSpPr>
        <p:spPr>
          <a:xfrm>
            <a:off x="2197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99" name="Shape 999"/>
          <p:cNvSpPr/>
          <p:nvPr/>
        </p:nvSpPr>
        <p:spPr>
          <a:xfrm>
            <a:off x="2643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00" name="Shape 1000"/>
          <p:cNvSpPr/>
          <p:nvPr/>
        </p:nvSpPr>
        <p:spPr>
          <a:xfrm>
            <a:off x="2643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01" name="Shape 1001"/>
          <p:cNvSpPr/>
          <p:nvPr/>
        </p:nvSpPr>
        <p:spPr>
          <a:xfrm>
            <a:off x="3088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02" name="Shape 1002"/>
          <p:cNvSpPr/>
          <p:nvPr/>
        </p:nvSpPr>
        <p:spPr>
          <a:xfrm>
            <a:off x="3088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03" name="Shape 1003"/>
          <p:cNvSpPr/>
          <p:nvPr/>
        </p:nvSpPr>
        <p:spPr>
          <a:xfrm>
            <a:off x="3534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04" name="Shape 1004"/>
          <p:cNvSpPr/>
          <p:nvPr/>
        </p:nvSpPr>
        <p:spPr>
          <a:xfrm>
            <a:off x="3534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05" name="Shape 1005"/>
          <p:cNvSpPr/>
          <p:nvPr/>
        </p:nvSpPr>
        <p:spPr>
          <a:xfrm>
            <a:off x="3979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06" name="Shape 1006"/>
          <p:cNvSpPr/>
          <p:nvPr/>
        </p:nvSpPr>
        <p:spPr>
          <a:xfrm>
            <a:off x="3979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07" name="Shape 1007"/>
          <p:cNvSpPr/>
          <p:nvPr/>
        </p:nvSpPr>
        <p:spPr>
          <a:xfrm>
            <a:off x="4425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08" name="Shape 1008"/>
          <p:cNvSpPr/>
          <p:nvPr/>
        </p:nvSpPr>
        <p:spPr>
          <a:xfrm>
            <a:off x="4425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09" name="Shape 1009"/>
          <p:cNvSpPr/>
          <p:nvPr/>
        </p:nvSpPr>
        <p:spPr>
          <a:xfrm>
            <a:off x="4870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10" name="Shape 1010"/>
          <p:cNvSpPr/>
          <p:nvPr/>
        </p:nvSpPr>
        <p:spPr>
          <a:xfrm>
            <a:off x="4870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11" name="Shape 1011"/>
          <p:cNvSpPr/>
          <p:nvPr/>
        </p:nvSpPr>
        <p:spPr>
          <a:xfrm>
            <a:off x="5316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12" name="Shape 1012"/>
          <p:cNvSpPr/>
          <p:nvPr/>
        </p:nvSpPr>
        <p:spPr>
          <a:xfrm>
            <a:off x="5316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13" name="Shape 1013"/>
          <p:cNvSpPr/>
          <p:nvPr/>
        </p:nvSpPr>
        <p:spPr>
          <a:xfrm>
            <a:off x="5761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14" name="Shape 1014"/>
          <p:cNvSpPr/>
          <p:nvPr/>
        </p:nvSpPr>
        <p:spPr>
          <a:xfrm>
            <a:off x="5761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15" name="Shape 1015"/>
          <p:cNvSpPr/>
          <p:nvPr/>
        </p:nvSpPr>
        <p:spPr>
          <a:xfrm>
            <a:off x="6207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16" name="Shape 1016"/>
          <p:cNvSpPr/>
          <p:nvPr/>
        </p:nvSpPr>
        <p:spPr>
          <a:xfrm>
            <a:off x="6207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17" name="Shape 1017"/>
          <p:cNvSpPr/>
          <p:nvPr/>
        </p:nvSpPr>
        <p:spPr>
          <a:xfrm>
            <a:off x="6652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18" name="Shape 1018"/>
          <p:cNvSpPr/>
          <p:nvPr/>
        </p:nvSpPr>
        <p:spPr>
          <a:xfrm>
            <a:off x="6652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19" name="Shape 1019"/>
          <p:cNvSpPr/>
          <p:nvPr/>
        </p:nvSpPr>
        <p:spPr>
          <a:xfrm>
            <a:off x="415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20" name="Shape 1020"/>
          <p:cNvSpPr/>
          <p:nvPr/>
        </p:nvSpPr>
        <p:spPr>
          <a:xfrm>
            <a:off x="861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21" name="Shape 1021"/>
          <p:cNvSpPr/>
          <p:nvPr/>
        </p:nvSpPr>
        <p:spPr>
          <a:xfrm>
            <a:off x="1306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22" name="Shape 1022"/>
          <p:cNvSpPr/>
          <p:nvPr/>
        </p:nvSpPr>
        <p:spPr>
          <a:xfrm>
            <a:off x="1752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23" name="Shape 1023"/>
          <p:cNvSpPr/>
          <p:nvPr/>
        </p:nvSpPr>
        <p:spPr>
          <a:xfrm>
            <a:off x="2197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24" name="Shape 1024"/>
          <p:cNvSpPr/>
          <p:nvPr/>
        </p:nvSpPr>
        <p:spPr>
          <a:xfrm>
            <a:off x="2643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25" name="Shape 1025"/>
          <p:cNvSpPr/>
          <p:nvPr/>
        </p:nvSpPr>
        <p:spPr>
          <a:xfrm>
            <a:off x="3088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26" name="Shape 1026"/>
          <p:cNvSpPr/>
          <p:nvPr/>
        </p:nvSpPr>
        <p:spPr>
          <a:xfrm>
            <a:off x="3534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27" name="Shape 1027"/>
          <p:cNvSpPr/>
          <p:nvPr/>
        </p:nvSpPr>
        <p:spPr>
          <a:xfrm>
            <a:off x="3979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28" name="Shape 1028"/>
          <p:cNvSpPr/>
          <p:nvPr/>
        </p:nvSpPr>
        <p:spPr>
          <a:xfrm>
            <a:off x="4425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29" name="Shape 1029"/>
          <p:cNvSpPr/>
          <p:nvPr/>
        </p:nvSpPr>
        <p:spPr>
          <a:xfrm>
            <a:off x="4870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30" name="Shape 1030"/>
          <p:cNvSpPr/>
          <p:nvPr/>
        </p:nvSpPr>
        <p:spPr>
          <a:xfrm>
            <a:off x="5316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31" name="Shape 1031"/>
          <p:cNvSpPr/>
          <p:nvPr/>
        </p:nvSpPr>
        <p:spPr>
          <a:xfrm>
            <a:off x="5761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32" name="Shape 1032"/>
          <p:cNvSpPr/>
          <p:nvPr/>
        </p:nvSpPr>
        <p:spPr>
          <a:xfrm>
            <a:off x="6207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33" name="Shape 1033"/>
          <p:cNvSpPr/>
          <p:nvPr/>
        </p:nvSpPr>
        <p:spPr>
          <a:xfrm>
            <a:off x="6652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34" name="Shape 1034"/>
          <p:cNvSpPr/>
          <p:nvPr/>
        </p:nvSpPr>
        <p:spPr>
          <a:xfrm>
            <a:off x="7098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35" name="Shape 1035"/>
          <p:cNvSpPr/>
          <p:nvPr/>
        </p:nvSpPr>
        <p:spPr>
          <a:xfrm>
            <a:off x="7543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36" name="Shape 1036"/>
          <p:cNvSpPr/>
          <p:nvPr/>
        </p:nvSpPr>
        <p:spPr>
          <a:xfrm>
            <a:off x="7989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37" name="Shape 1037"/>
          <p:cNvSpPr/>
          <p:nvPr/>
        </p:nvSpPr>
        <p:spPr>
          <a:xfrm>
            <a:off x="8434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38" name="Shape 1038"/>
          <p:cNvSpPr/>
          <p:nvPr/>
        </p:nvSpPr>
        <p:spPr>
          <a:xfrm>
            <a:off x="415950" y="2333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39" name="Shape 1039"/>
          <p:cNvSpPr/>
          <p:nvPr/>
        </p:nvSpPr>
        <p:spPr>
          <a:xfrm>
            <a:off x="4159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40" name="Shape 1040"/>
          <p:cNvSpPr/>
          <p:nvPr/>
        </p:nvSpPr>
        <p:spPr>
          <a:xfrm>
            <a:off x="861450" y="2333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41" name="Shape 1041"/>
          <p:cNvSpPr/>
          <p:nvPr/>
        </p:nvSpPr>
        <p:spPr>
          <a:xfrm>
            <a:off x="8614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42" name="Shape 1042"/>
          <p:cNvSpPr/>
          <p:nvPr/>
        </p:nvSpPr>
        <p:spPr>
          <a:xfrm>
            <a:off x="415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43" name="Shape 1043"/>
          <p:cNvSpPr/>
          <p:nvPr/>
        </p:nvSpPr>
        <p:spPr>
          <a:xfrm>
            <a:off x="8614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44" name="Shape 1044"/>
          <p:cNvSpPr/>
          <p:nvPr/>
        </p:nvSpPr>
        <p:spPr>
          <a:xfrm>
            <a:off x="1306950" y="2333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45" name="Shape 1045"/>
          <p:cNvSpPr/>
          <p:nvPr/>
        </p:nvSpPr>
        <p:spPr>
          <a:xfrm>
            <a:off x="13069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46" name="Shape 1046"/>
          <p:cNvSpPr/>
          <p:nvPr/>
        </p:nvSpPr>
        <p:spPr>
          <a:xfrm>
            <a:off x="1752450" y="2333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47" name="Shape 1047"/>
          <p:cNvSpPr/>
          <p:nvPr/>
        </p:nvSpPr>
        <p:spPr>
          <a:xfrm>
            <a:off x="17524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48" name="Shape 1048"/>
          <p:cNvSpPr/>
          <p:nvPr/>
        </p:nvSpPr>
        <p:spPr>
          <a:xfrm>
            <a:off x="1306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49" name="Shape 1049"/>
          <p:cNvSpPr/>
          <p:nvPr/>
        </p:nvSpPr>
        <p:spPr>
          <a:xfrm>
            <a:off x="17524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50" name="Shape 1050"/>
          <p:cNvSpPr/>
          <p:nvPr/>
        </p:nvSpPr>
        <p:spPr>
          <a:xfrm>
            <a:off x="2197950" y="2333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51" name="Shape 1051"/>
          <p:cNvSpPr/>
          <p:nvPr/>
        </p:nvSpPr>
        <p:spPr>
          <a:xfrm>
            <a:off x="21979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52" name="Shape 1052"/>
          <p:cNvSpPr/>
          <p:nvPr/>
        </p:nvSpPr>
        <p:spPr>
          <a:xfrm>
            <a:off x="2643450" y="2333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53" name="Shape 1053"/>
          <p:cNvSpPr/>
          <p:nvPr/>
        </p:nvSpPr>
        <p:spPr>
          <a:xfrm>
            <a:off x="26434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54" name="Shape 1054"/>
          <p:cNvSpPr/>
          <p:nvPr/>
        </p:nvSpPr>
        <p:spPr>
          <a:xfrm>
            <a:off x="2197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55" name="Shape 1055"/>
          <p:cNvSpPr/>
          <p:nvPr/>
        </p:nvSpPr>
        <p:spPr>
          <a:xfrm>
            <a:off x="26434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56" name="Shape 1056"/>
          <p:cNvSpPr/>
          <p:nvPr/>
        </p:nvSpPr>
        <p:spPr>
          <a:xfrm>
            <a:off x="3088950" y="2333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57" name="Shape 1057"/>
          <p:cNvSpPr/>
          <p:nvPr/>
        </p:nvSpPr>
        <p:spPr>
          <a:xfrm>
            <a:off x="30889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58" name="Shape 1058"/>
          <p:cNvSpPr/>
          <p:nvPr/>
        </p:nvSpPr>
        <p:spPr>
          <a:xfrm>
            <a:off x="3534450" y="2333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59" name="Shape 1059"/>
          <p:cNvSpPr/>
          <p:nvPr/>
        </p:nvSpPr>
        <p:spPr>
          <a:xfrm>
            <a:off x="35344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60" name="Shape 1060"/>
          <p:cNvSpPr/>
          <p:nvPr/>
        </p:nvSpPr>
        <p:spPr>
          <a:xfrm>
            <a:off x="3088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61" name="Shape 1061"/>
          <p:cNvSpPr/>
          <p:nvPr/>
        </p:nvSpPr>
        <p:spPr>
          <a:xfrm>
            <a:off x="35344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62" name="Shape 1062"/>
          <p:cNvSpPr/>
          <p:nvPr/>
        </p:nvSpPr>
        <p:spPr>
          <a:xfrm>
            <a:off x="3979950" y="2333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63" name="Shape 1063"/>
          <p:cNvSpPr/>
          <p:nvPr/>
        </p:nvSpPr>
        <p:spPr>
          <a:xfrm>
            <a:off x="39799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64" name="Shape 1064"/>
          <p:cNvSpPr/>
          <p:nvPr/>
        </p:nvSpPr>
        <p:spPr>
          <a:xfrm>
            <a:off x="4425450" y="2333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65" name="Shape 1065"/>
          <p:cNvSpPr/>
          <p:nvPr/>
        </p:nvSpPr>
        <p:spPr>
          <a:xfrm>
            <a:off x="44254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66" name="Shape 1066"/>
          <p:cNvSpPr/>
          <p:nvPr/>
        </p:nvSpPr>
        <p:spPr>
          <a:xfrm>
            <a:off x="3979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67" name="Shape 1067"/>
          <p:cNvSpPr/>
          <p:nvPr/>
        </p:nvSpPr>
        <p:spPr>
          <a:xfrm>
            <a:off x="44254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68" name="Shape 1068"/>
          <p:cNvSpPr/>
          <p:nvPr/>
        </p:nvSpPr>
        <p:spPr>
          <a:xfrm>
            <a:off x="4870950" y="2333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69" name="Shape 1069"/>
          <p:cNvSpPr/>
          <p:nvPr/>
        </p:nvSpPr>
        <p:spPr>
          <a:xfrm>
            <a:off x="48709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70" name="Shape 1070"/>
          <p:cNvSpPr/>
          <p:nvPr/>
        </p:nvSpPr>
        <p:spPr>
          <a:xfrm>
            <a:off x="5316450" y="2333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71" name="Shape 1071"/>
          <p:cNvSpPr/>
          <p:nvPr/>
        </p:nvSpPr>
        <p:spPr>
          <a:xfrm>
            <a:off x="53164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72" name="Shape 1072"/>
          <p:cNvSpPr/>
          <p:nvPr/>
        </p:nvSpPr>
        <p:spPr>
          <a:xfrm>
            <a:off x="4870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73" name="Shape 1073"/>
          <p:cNvSpPr/>
          <p:nvPr/>
        </p:nvSpPr>
        <p:spPr>
          <a:xfrm>
            <a:off x="53164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74" name="Shape 1074"/>
          <p:cNvSpPr/>
          <p:nvPr/>
        </p:nvSpPr>
        <p:spPr>
          <a:xfrm>
            <a:off x="5761950" y="2333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75" name="Shape 1075"/>
          <p:cNvSpPr/>
          <p:nvPr/>
        </p:nvSpPr>
        <p:spPr>
          <a:xfrm>
            <a:off x="57619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76" name="Shape 1076"/>
          <p:cNvSpPr/>
          <p:nvPr/>
        </p:nvSpPr>
        <p:spPr>
          <a:xfrm>
            <a:off x="6207450" y="2333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77" name="Shape 1077"/>
          <p:cNvSpPr/>
          <p:nvPr/>
        </p:nvSpPr>
        <p:spPr>
          <a:xfrm>
            <a:off x="62074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78" name="Shape 1078"/>
          <p:cNvSpPr/>
          <p:nvPr/>
        </p:nvSpPr>
        <p:spPr>
          <a:xfrm>
            <a:off x="5761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79" name="Shape 1079"/>
          <p:cNvSpPr/>
          <p:nvPr/>
        </p:nvSpPr>
        <p:spPr>
          <a:xfrm>
            <a:off x="62074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80" name="Shape 1080"/>
          <p:cNvSpPr/>
          <p:nvPr/>
        </p:nvSpPr>
        <p:spPr>
          <a:xfrm>
            <a:off x="6652950" y="2333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81" name="Shape 1081"/>
          <p:cNvSpPr/>
          <p:nvPr/>
        </p:nvSpPr>
        <p:spPr>
          <a:xfrm>
            <a:off x="66529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82" name="Shape 1082"/>
          <p:cNvSpPr/>
          <p:nvPr/>
        </p:nvSpPr>
        <p:spPr>
          <a:xfrm>
            <a:off x="7098450" y="2333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83" name="Shape 1083"/>
          <p:cNvSpPr/>
          <p:nvPr/>
        </p:nvSpPr>
        <p:spPr>
          <a:xfrm>
            <a:off x="70984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84" name="Shape 1084"/>
          <p:cNvSpPr/>
          <p:nvPr/>
        </p:nvSpPr>
        <p:spPr>
          <a:xfrm>
            <a:off x="6652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85" name="Shape 1085"/>
          <p:cNvSpPr/>
          <p:nvPr/>
        </p:nvSpPr>
        <p:spPr>
          <a:xfrm>
            <a:off x="70984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86" name="Shape 1086"/>
          <p:cNvSpPr/>
          <p:nvPr/>
        </p:nvSpPr>
        <p:spPr>
          <a:xfrm>
            <a:off x="7543950" y="2333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87" name="Shape 1087"/>
          <p:cNvSpPr/>
          <p:nvPr/>
        </p:nvSpPr>
        <p:spPr>
          <a:xfrm>
            <a:off x="75439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88" name="Shape 1088"/>
          <p:cNvSpPr/>
          <p:nvPr/>
        </p:nvSpPr>
        <p:spPr>
          <a:xfrm>
            <a:off x="7989450" y="2333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89" name="Shape 1089"/>
          <p:cNvSpPr/>
          <p:nvPr/>
        </p:nvSpPr>
        <p:spPr>
          <a:xfrm>
            <a:off x="79894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90" name="Shape 1090"/>
          <p:cNvSpPr/>
          <p:nvPr/>
        </p:nvSpPr>
        <p:spPr>
          <a:xfrm>
            <a:off x="7543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91" name="Shape 1091"/>
          <p:cNvSpPr/>
          <p:nvPr/>
        </p:nvSpPr>
        <p:spPr>
          <a:xfrm>
            <a:off x="79894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92" name="Shape 1092"/>
          <p:cNvSpPr/>
          <p:nvPr/>
        </p:nvSpPr>
        <p:spPr>
          <a:xfrm>
            <a:off x="8434950" y="2333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93" name="Shape 1093"/>
          <p:cNvSpPr/>
          <p:nvPr/>
        </p:nvSpPr>
        <p:spPr>
          <a:xfrm>
            <a:off x="84349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94" name="Shape 1094"/>
          <p:cNvSpPr/>
          <p:nvPr/>
        </p:nvSpPr>
        <p:spPr>
          <a:xfrm>
            <a:off x="8434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95" name="Shape 1095"/>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9" name="Shape 1099"/>
        <p:cNvGrpSpPr/>
        <p:nvPr/>
      </p:nvGrpSpPr>
      <p:grpSpPr>
        <a:xfrm>
          <a:off x="0" y="0"/>
          <a:ext cx="0" cy="0"/>
          <a:chOff x="0" y="0"/>
          <a:chExt cx="0" cy="0"/>
        </a:xfrm>
      </p:grpSpPr>
      <p:sp>
        <p:nvSpPr>
          <p:cNvPr id="1100" name="Shape 1100"/>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The Mad Newcomb Problem</a:t>
            </a:r>
          </a:p>
        </p:txBody>
      </p:sp>
      <p:sp>
        <p:nvSpPr>
          <p:cNvPr id="1101" name="Shape 1101"/>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1102" name="Shape 1102"/>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1103" name="Shape 1103"/>
          <p:cNvSpPr/>
          <p:nvPr/>
        </p:nvSpPr>
        <p:spPr>
          <a:xfrm>
            <a:off x="7098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04" name="Shape 1104"/>
          <p:cNvSpPr/>
          <p:nvPr/>
        </p:nvSpPr>
        <p:spPr>
          <a:xfrm>
            <a:off x="7098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05" name="Shape 1105"/>
          <p:cNvSpPr/>
          <p:nvPr/>
        </p:nvSpPr>
        <p:spPr>
          <a:xfrm>
            <a:off x="7543950" y="4115650"/>
            <a:ext cx="293099" cy="293099"/>
          </a:xfrm>
          <a:prstGeom prst="rect">
            <a:avLst/>
          </a:prstGeom>
          <a:solidFill>
            <a:srgbClr val="E67C0B"/>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06" name="Shape 1106"/>
          <p:cNvSpPr/>
          <p:nvPr/>
        </p:nvSpPr>
        <p:spPr>
          <a:xfrm>
            <a:off x="7543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07" name="Shape 1107"/>
          <p:cNvSpPr/>
          <p:nvPr/>
        </p:nvSpPr>
        <p:spPr>
          <a:xfrm>
            <a:off x="7989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08" name="Shape 1108"/>
          <p:cNvSpPr/>
          <p:nvPr/>
        </p:nvSpPr>
        <p:spPr>
          <a:xfrm>
            <a:off x="7989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09" name="Shape 1109"/>
          <p:cNvSpPr/>
          <p:nvPr/>
        </p:nvSpPr>
        <p:spPr>
          <a:xfrm>
            <a:off x="8434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10" name="Shape 1110"/>
          <p:cNvSpPr txBox="1"/>
          <p:nvPr>
            <p:ph idx="1" type="body"/>
          </p:nvPr>
        </p:nvSpPr>
        <p:spPr>
          <a:xfrm>
            <a:off x="457200" y="1098925"/>
            <a:ext cx="8270999" cy="2570999"/>
          </a:xfrm>
          <a:prstGeom prst="rect">
            <a:avLst/>
          </a:prstGeom>
        </p:spPr>
        <p:txBody>
          <a:bodyPr anchorCtr="0" anchor="ctr" bIns="91425" lIns="91425" rIns="91425" tIns="91425">
            <a:noAutofit/>
          </a:bodyPr>
          <a:lstStyle/>
          <a:p>
            <a:pPr indent="-381000" lvl="0" marL="457200" rtl="0">
              <a:spcBef>
                <a:spcPts val="0"/>
              </a:spcBef>
              <a:spcAft>
                <a:spcPts val="1000"/>
              </a:spcAft>
              <a:buClr>
                <a:srgbClr val="000000"/>
              </a:buClr>
              <a:buSzPct val="100000"/>
              <a:buFont typeface="Arial"/>
              <a:buAutoNum type="arabicPeriod"/>
            </a:pPr>
            <a:r>
              <a:rPr lang="en" sz="2400">
                <a:solidFill>
                  <a:srgbClr val="000000"/>
                </a:solidFill>
              </a:rPr>
              <a:t>Oh, they weren’t reasoning about me at all.</a:t>
            </a:r>
          </a:p>
          <a:p>
            <a:pPr indent="-381000" lvl="0" marL="457200" rtl="0">
              <a:spcBef>
                <a:spcPts val="0"/>
              </a:spcBef>
              <a:spcAft>
                <a:spcPts val="1000"/>
              </a:spcAft>
              <a:buClr>
                <a:srgbClr val="000000"/>
              </a:buClr>
              <a:buSzPct val="100000"/>
              <a:buFont typeface="Arial"/>
              <a:buAutoNum type="arabicPeriod"/>
            </a:pPr>
            <a:r>
              <a:rPr lang="en" sz="2400">
                <a:solidFill>
                  <a:srgbClr val="000000"/>
                </a:solidFill>
              </a:rPr>
              <a:t>Huh, this reasoning is flawed.</a:t>
            </a:r>
          </a:p>
          <a:p>
            <a:pPr indent="-381000" lvl="0" marL="457200" rtl="0">
              <a:spcBef>
                <a:spcPts val="0"/>
              </a:spcBef>
              <a:spcAft>
                <a:spcPts val="1000"/>
              </a:spcAft>
              <a:buClr>
                <a:srgbClr val="FFFFFF"/>
              </a:buClr>
              <a:buSzPct val="100000"/>
              <a:buFont typeface="Arial"/>
              <a:buAutoNum type="arabicPeriod"/>
            </a:pPr>
            <a:r>
              <a:rPr lang="en" sz="2400">
                <a:solidFill>
                  <a:srgbClr val="FFFFFF"/>
                </a:solidFill>
              </a:rPr>
              <a:t>This reasoning is about me if I hadn’t seen this proof.</a:t>
            </a:r>
          </a:p>
          <a:p>
            <a:pPr indent="-381000" lvl="0" marL="457200" rtl="0">
              <a:spcBef>
                <a:spcPts val="0"/>
              </a:spcBef>
              <a:spcAft>
                <a:spcPts val="1000"/>
              </a:spcAft>
              <a:buClr>
                <a:srgbClr val="FFFFFF"/>
              </a:buClr>
              <a:buSzPct val="100000"/>
              <a:buFont typeface="Arial"/>
              <a:buAutoNum type="arabicPeriod"/>
            </a:pPr>
            <a:r>
              <a:rPr lang="en" sz="2400">
                <a:solidFill>
                  <a:srgbClr val="FFFFFF"/>
                </a:solidFill>
              </a:rPr>
              <a:t>Hey wait, this is accurate reasoning about me now!</a:t>
            </a:r>
          </a:p>
        </p:txBody>
      </p:sp>
      <p:sp>
        <p:nvSpPr>
          <p:cNvPr id="1111" name="Shape 1111"/>
          <p:cNvSpPr/>
          <p:nvPr/>
        </p:nvSpPr>
        <p:spPr>
          <a:xfrm>
            <a:off x="8434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12" name="Shape 1112"/>
          <p:cNvSpPr/>
          <p:nvPr/>
        </p:nvSpPr>
        <p:spPr>
          <a:xfrm>
            <a:off x="415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13" name="Shape 1113"/>
          <p:cNvSpPr/>
          <p:nvPr/>
        </p:nvSpPr>
        <p:spPr>
          <a:xfrm>
            <a:off x="415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14" name="Shape 1114"/>
          <p:cNvSpPr/>
          <p:nvPr/>
        </p:nvSpPr>
        <p:spPr>
          <a:xfrm>
            <a:off x="861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15" name="Shape 1115"/>
          <p:cNvSpPr/>
          <p:nvPr/>
        </p:nvSpPr>
        <p:spPr>
          <a:xfrm>
            <a:off x="861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16" name="Shape 1116"/>
          <p:cNvSpPr/>
          <p:nvPr/>
        </p:nvSpPr>
        <p:spPr>
          <a:xfrm>
            <a:off x="1306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17" name="Shape 1117"/>
          <p:cNvSpPr/>
          <p:nvPr/>
        </p:nvSpPr>
        <p:spPr>
          <a:xfrm>
            <a:off x="1306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18" name="Shape 1118"/>
          <p:cNvSpPr/>
          <p:nvPr/>
        </p:nvSpPr>
        <p:spPr>
          <a:xfrm>
            <a:off x="1752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19" name="Shape 1119"/>
          <p:cNvSpPr/>
          <p:nvPr/>
        </p:nvSpPr>
        <p:spPr>
          <a:xfrm>
            <a:off x="1752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20" name="Shape 1120"/>
          <p:cNvSpPr/>
          <p:nvPr/>
        </p:nvSpPr>
        <p:spPr>
          <a:xfrm>
            <a:off x="2197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21" name="Shape 1121"/>
          <p:cNvSpPr/>
          <p:nvPr/>
        </p:nvSpPr>
        <p:spPr>
          <a:xfrm>
            <a:off x="2197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22" name="Shape 1122"/>
          <p:cNvSpPr/>
          <p:nvPr/>
        </p:nvSpPr>
        <p:spPr>
          <a:xfrm>
            <a:off x="2643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23" name="Shape 1123"/>
          <p:cNvSpPr/>
          <p:nvPr/>
        </p:nvSpPr>
        <p:spPr>
          <a:xfrm>
            <a:off x="2643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24" name="Shape 1124"/>
          <p:cNvSpPr/>
          <p:nvPr/>
        </p:nvSpPr>
        <p:spPr>
          <a:xfrm>
            <a:off x="3088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25" name="Shape 1125"/>
          <p:cNvSpPr/>
          <p:nvPr/>
        </p:nvSpPr>
        <p:spPr>
          <a:xfrm>
            <a:off x="3088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26" name="Shape 1126"/>
          <p:cNvSpPr/>
          <p:nvPr/>
        </p:nvSpPr>
        <p:spPr>
          <a:xfrm>
            <a:off x="3534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27" name="Shape 1127"/>
          <p:cNvSpPr/>
          <p:nvPr/>
        </p:nvSpPr>
        <p:spPr>
          <a:xfrm>
            <a:off x="3534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28" name="Shape 1128"/>
          <p:cNvSpPr/>
          <p:nvPr/>
        </p:nvSpPr>
        <p:spPr>
          <a:xfrm>
            <a:off x="3979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29" name="Shape 1129"/>
          <p:cNvSpPr/>
          <p:nvPr/>
        </p:nvSpPr>
        <p:spPr>
          <a:xfrm>
            <a:off x="3979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30" name="Shape 1130"/>
          <p:cNvSpPr/>
          <p:nvPr/>
        </p:nvSpPr>
        <p:spPr>
          <a:xfrm>
            <a:off x="4425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31" name="Shape 1131"/>
          <p:cNvSpPr/>
          <p:nvPr/>
        </p:nvSpPr>
        <p:spPr>
          <a:xfrm>
            <a:off x="4425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32" name="Shape 1132"/>
          <p:cNvSpPr/>
          <p:nvPr/>
        </p:nvSpPr>
        <p:spPr>
          <a:xfrm>
            <a:off x="4870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33" name="Shape 1133"/>
          <p:cNvSpPr/>
          <p:nvPr/>
        </p:nvSpPr>
        <p:spPr>
          <a:xfrm>
            <a:off x="4870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34" name="Shape 1134"/>
          <p:cNvSpPr/>
          <p:nvPr/>
        </p:nvSpPr>
        <p:spPr>
          <a:xfrm>
            <a:off x="5316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35" name="Shape 1135"/>
          <p:cNvSpPr/>
          <p:nvPr/>
        </p:nvSpPr>
        <p:spPr>
          <a:xfrm>
            <a:off x="5316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36" name="Shape 1136"/>
          <p:cNvSpPr/>
          <p:nvPr/>
        </p:nvSpPr>
        <p:spPr>
          <a:xfrm>
            <a:off x="5761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37" name="Shape 1137"/>
          <p:cNvSpPr/>
          <p:nvPr/>
        </p:nvSpPr>
        <p:spPr>
          <a:xfrm>
            <a:off x="5761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38" name="Shape 1138"/>
          <p:cNvSpPr/>
          <p:nvPr/>
        </p:nvSpPr>
        <p:spPr>
          <a:xfrm>
            <a:off x="6207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39" name="Shape 1139"/>
          <p:cNvSpPr/>
          <p:nvPr/>
        </p:nvSpPr>
        <p:spPr>
          <a:xfrm>
            <a:off x="6207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40" name="Shape 1140"/>
          <p:cNvSpPr/>
          <p:nvPr/>
        </p:nvSpPr>
        <p:spPr>
          <a:xfrm>
            <a:off x="6652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41" name="Shape 1141"/>
          <p:cNvSpPr/>
          <p:nvPr/>
        </p:nvSpPr>
        <p:spPr>
          <a:xfrm>
            <a:off x="6652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42" name="Shape 1142"/>
          <p:cNvSpPr/>
          <p:nvPr/>
        </p:nvSpPr>
        <p:spPr>
          <a:xfrm>
            <a:off x="415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43" name="Shape 1143"/>
          <p:cNvSpPr/>
          <p:nvPr/>
        </p:nvSpPr>
        <p:spPr>
          <a:xfrm>
            <a:off x="861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44" name="Shape 1144"/>
          <p:cNvSpPr/>
          <p:nvPr/>
        </p:nvSpPr>
        <p:spPr>
          <a:xfrm>
            <a:off x="1306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45" name="Shape 1145"/>
          <p:cNvSpPr/>
          <p:nvPr/>
        </p:nvSpPr>
        <p:spPr>
          <a:xfrm>
            <a:off x="1752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46" name="Shape 1146"/>
          <p:cNvSpPr/>
          <p:nvPr/>
        </p:nvSpPr>
        <p:spPr>
          <a:xfrm>
            <a:off x="2197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47" name="Shape 1147"/>
          <p:cNvSpPr/>
          <p:nvPr/>
        </p:nvSpPr>
        <p:spPr>
          <a:xfrm>
            <a:off x="2643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48" name="Shape 1148"/>
          <p:cNvSpPr/>
          <p:nvPr/>
        </p:nvSpPr>
        <p:spPr>
          <a:xfrm>
            <a:off x="3088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49" name="Shape 1149"/>
          <p:cNvSpPr/>
          <p:nvPr/>
        </p:nvSpPr>
        <p:spPr>
          <a:xfrm>
            <a:off x="3534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50" name="Shape 1150"/>
          <p:cNvSpPr/>
          <p:nvPr/>
        </p:nvSpPr>
        <p:spPr>
          <a:xfrm>
            <a:off x="3979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51" name="Shape 1151"/>
          <p:cNvSpPr/>
          <p:nvPr/>
        </p:nvSpPr>
        <p:spPr>
          <a:xfrm>
            <a:off x="4425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52" name="Shape 1152"/>
          <p:cNvSpPr/>
          <p:nvPr/>
        </p:nvSpPr>
        <p:spPr>
          <a:xfrm>
            <a:off x="4870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53" name="Shape 1153"/>
          <p:cNvSpPr/>
          <p:nvPr/>
        </p:nvSpPr>
        <p:spPr>
          <a:xfrm>
            <a:off x="5316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54" name="Shape 1154"/>
          <p:cNvSpPr/>
          <p:nvPr/>
        </p:nvSpPr>
        <p:spPr>
          <a:xfrm>
            <a:off x="5761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55" name="Shape 1155"/>
          <p:cNvSpPr/>
          <p:nvPr/>
        </p:nvSpPr>
        <p:spPr>
          <a:xfrm>
            <a:off x="6207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56" name="Shape 1156"/>
          <p:cNvSpPr/>
          <p:nvPr/>
        </p:nvSpPr>
        <p:spPr>
          <a:xfrm>
            <a:off x="6652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57" name="Shape 1157"/>
          <p:cNvSpPr/>
          <p:nvPr/>
        </p:nvSpPr>
        <p:spPr>
          <a:xfrm>
            <a:off x="7098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58" name="Shape 1158"/>
          <p:cNvSpPr/>
          <p:nvPr/>
        </p:nvSpPr>
        <p:spPr>
          <a:xfrm>
            <a:off x="7543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59" name="Shape 1159"/>
          <p:cNvSpPr/>
          <p:nvPr/>
        </p:nvSpPr>
        <p:spPr>
          <a:xfrm>
            <a:off x="7989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60" name="Shape 1160"/>
          <p:cNvSpPr/>
          <p:nvPr/>
        </p:nvSpPr>
        <p:spPr>
          <a:xfrm>
            <a:off x="8434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61" name="Shape 1161"/>
          <p:cNvSpPr/>
          <p:nvPr/>
        </p:nvSpPr>
        <p:spPr>
          <a:xfrm>
            <a:off x="4159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62" name="Shape 1162"/>
          <p:cNvSpPr/>
          <p:nvPr/>
        </p:nvSpPr>
        <p:spPr>
          <a:xfrm>
            <a:off x="8614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63" name="Shape 1163"/>
          <p:cNvSpPr/>
          <p:nvPr/>
        </p:nvSpPr>
        <p:spPr>
          <a:xfrm>
            <a:off x="415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64" name="Shape 1164"/>
          <p:cNvSpPr/>
          <p:nvPr/>
        </p:nvSpPr>
        <p:spPr>
          <a:xfrm>
            <a:off x="8614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65" name="Shape 1165"/>
          <p:cNvSpPr/>
          <p:nvPr/>
        </p:nvSpPr>
        <p:spPr>
          <a:xfrm>
            <a:off x="13069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66" name="Shape 1166"/>
          <p:cNvSpPr/>
          <p:nvPr/>
        </p:nvSpPr>
        <p:spPr>
          <a:xfrm>
            <a:off x="17524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67" name="Shape 1167"/>
          <p:cNvSpPr/>
          <p:nvPr/>
        </p:nvSpPr>
        <p:spPr>
          <a:xfrm>
            <a:off x="1306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68" name="Shape 1168"/>
          <p:cNvSpPr/>
          <p:nvPr/>
        </p:nvSpPr>
        <p:spPr>
          <a:xfrm>
            <a:off x="17524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69" name="Shape 1169"/>
          <p:cNvSpPr/>
          <p:nvPr/>
        </p:nvSpPr>
        <p:spPr>
          <a:xfrm>
            <a:off x="21979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70" name="Shape 1170"/>
          <p:cNvSpPr/>
          <p:nvPr/>
        </p:nvSpPr>
        <p:spPr>
          <a:xfrm>
            <a:off x="26434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71" name="Shape 1171"/>
          <p:cNvSpPr/>
          <p:nvPr/>
        </p:nvSpPr>
        <p:spPr>
          <a:xfrm>
            <a:off x="2197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72" name="Shape 1172"/>
          <p:cNvSpPr/>
          <p:nvPr/>
        </p:nvSpPr>
        <p:spPr>
          <a:xfrm>
            <a:off x="26434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73" name="Shape 1173"/>
          <p:cNvSpPr/>
          <p:nvPr/>
        </p:nvSpPr>
        <p:spPr>
          <a:xfrm>
            <a:off x="30889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74" name="Shape 1174"/>
          <p:cNvSpPr/>
          <p:nvPr/>
        </p:nvSpPr>
        <p:spPr>
          <a:xfrm>
            <a:off x="35344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75" name="Shape 1175"/>
          <p:cNvSpPr/>
          <p:nvPr/>
        </p:nvSpPr>
        <p:spPr>
          <a:xfrm>
            <a:off x="3088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76" name="Shape 1176"/>
          <p:cNvSpPr/>
          <p:nvPr/>
        </p:nvSpPr>
        <p:spPr>
          <a:xfrm>
            <a:off x="35344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77" name="Shape 1177"/>
          <p:cNvSpPr/>
          <p:nvPr/>
        </p:nvSpPr>
        <p:spPr>
          <a:xfrm>
            <a:off x="39799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78" name="Shape 1178"/>
          <p:cNvSpPr/>
          <p:nvPr/>
        </p:nvSpPr>
        <p:spPr>
          <a:xfrm>
            <a:off x="44254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79" name="Shape 1179"/>
          <p:cNvSpPr/>
          <p:nvPr/>
        </p:nvSpPr>
        <p:spPr>
          <a:xfrm>
            <a:off x="3979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80" name="Shape 1180"/>
          <p:cNvSpPr/>
          <p:nvPr/>
        </p:nvSpPr>
        <p:spPr>
          <a:xfrm>
            <a:off x="44254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81" name="Shape 1181"/>
          <p:cNvSpPr/>
          <p:nvPr/>
        </p:nvSpPr>
        <p:spPr>
          <a:xfrm>
            <a:off x="48709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82" name="Shape 1182"/>
          <p:cNvSpPr/>
          <p:nvPr/>
        </p:nvSpPr>
        <p:spPr>
          <a:xfrm>
            <a:off x="53164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83" name="Shape 1183"/>
          <p:cNvSpPr/>
          <p:nvPr/>
        </p:nvSpPr>
        <p:spPr>
          <a:xfrm>
            <a:off x="4870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84" name="Shape 1184"/>
          <p:cNvSpPr/>
          <p:nvPr/>
        </p:nvSpPr>
        <p:spPr>
          <a:xfrm>
            <a:off x="53164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85" name="Shape 1185"/>
          <p:cNvSpPr/>
          <p:nvPr/>
        </p:nvSpPr>
        <p:spPr>
          <a:xfrm>
            <a:off x="57619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86" name="Shape 1186"/>
          <p:cNvSpPr/>
          <p:nvPr/>
        </p:nvSpPr>
        <p:spPr>
          <a:xfrm>
            <a:off x="62074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87" name="Shape 1187"/>
          <p:cNvSpPr/>
          <p:nvPr/>
        </p:nvSpPr>
        <p:spPr>
          <a:xfrm>
            <a:off x="5761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88" name="Shape 1188"/>
          <p:cNvSpPr/>
          <p:nvPr/>
        </p:nvSpPr>
        <p:spPr>
          <a:xfrm>
            <a:off x="62074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89" name="Shape 1189"/>
          <p:cNvSpPr/>
          <p:nvPr/>
        </p:nvSpPr>
        <p:spPr>
          <a:xfrm>
            <a:off x="66529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90" name="Shape 1190"/>
          <p:cNvSpPr/>
          <p:nvPr/>
        </p:nvSpPr>
        <p:spPr>
          <a:xfrm>
            <a:off x="70984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91" name="Shape 1191"/>
          <p:cNvSpPr/>
          <p:nvPr/>
        </p:nvSpPr>
        <p:spPr>
          <a:xfrm>
            <a:off x="6652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92" name="Shape 1192"/>
          <p:cNvSpPr/>
          <p:nvPr/>
        </p:nvSpPr>
        <p:spPr>
          <a:xfrm>
            <a:off x="70984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93" name="Shape 1193"/>
          <p:cNvSpPr/>
          <p:nvPr/>
        </p:nvSpPr>
        <p:spPr>
          <a:xfrm>
            <a:off x="75439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94" name="Shape 1194"/>
          <p:cNvSpPr/>
          <p:nvPr/>
        </p:nvSpPr>
        <p:spPr>
          <a:xfrm>
            <a:off x="79894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95" name="Shape 1195"/>
          <p:cNvSpPr/>
          <p:nvPr/>
        </p:nvSpPr>
        <p:spPr>
          <a:xfrm>
            <a:off x="7543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96" name="Shape 1196"/>
          <p:cNvSpPr/>
          <p:nvPr/>
        </p:nvSpPr>
        <p:spPr>
          <a:xfrm>
            <a:off x="79894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97" name="Shape 1197"/>
          <p:cNvSpPr/>
          <p:nvPr/>
        </p:nvSpPr>
        <p:spPr>
          <a:xfrm>
            <a:off x="8434950" y="2779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98" name="Shape 1198"/>
          <p:cNvSpPr/>
          <p:nvPr/>
        </p:nvSpPr>
        <p:spPr>
          <a:xfrm>
            <a:off x="8434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99" name="Shape 1199"/>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ctrTitle"/>
          </p:nvPr>
        </p:nvSpPr>
        <p:spPr>
          <a:xfrm>
            <a:off x="432900" y="1998599"/>
            <a:ext cx="8278199" cy="1146299"/>
          </a:xfrm>
          <a:prstGeom prst="rect">
            <a:avLst/>
          </a:prstGeom>
          <a:noFill/>
          <a:ln>
            <a:noFill/>
          </a:ln>
        </p:spPr>
        <p:txBody>
          <a:bodyPr anchorCtr="0" anchor="ctr" bIns="91425" lIns="91425" rIns="91425" tIns="91425">
            <a:noAutofit/>
          </a:bodyPr>
          <a:lstStyle/>
          <a:p>
            <a:pPr lvl="0" rtl="0" algn="ctr">
              <a:spcBef>
                <a:spcPts val="0"/>
              </a:spcBef>
              <a:buNone/>
            </a:pPr>
            <a:r>
              <a:rPr lang="en" sz="6000"/>
              <a:t>What is a what if?</a:t>
            </a:r>
          </a:p>
        </p:txBody>
      </p:sp>
      <p:sp>
        <p:nvSpPr>
          <p:cNvPr id="90" name="Shape 90"/>
          <p:cNvSpPr/>
          <p:nvPr/>
        </p:nvSpPr>
        <p:spPr>
          <a:xfrm>
            <a:off x="146400" y="0"/>
            <a:ext cx="146399" cy="51434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91" name="Shape 91"/>
          <p:cNvSpPr/>
          <p:nvPr/>
        </p:nvSpPr>
        <p:spPr>
          <a:xfrm>
            <a:off x="0" y="79"/>
            <a:ext cx="146399" cy="51434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92" name="Shape 92"/>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3" name="Shape 1203"/>
        <p:cNvGrpSpPr/>
        <p:nvPr/>
      </p:nvGrpSpPr>
      <p:grpSpPr>
        <a:xfrm>
          <a:off x="0" y="0"/>
          <a:ext cx="0" cy="0"/>
          <a:chOff x="0" y="0"/>
          <a:chExt cx="0" cy="0"/>
        </a:xfrm>
      </p:grpSpPr>
      <p:sp>
        <p:nvSpPr>
          <p:cNvPr id="1204" name="Shape 1204"/>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The Mad Newcomb Problem</a:t>
            </a:r>
          </a:p>
        </p:txBody>
      </p:sp>
      <p:sp>
        <p:nvSpPr>
          <p:cNvPr id="1205" name="Shape 1205"/>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1206" name="Shape 1206"/>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1207" name="Shape 1207"/>
          <p:cNvSpPr/>
          <p:nvPr/>
        </p:nvSpPr>
        <p:spPr>
          <a:xfrm>
            <a:off x="7098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08" name="Shape 1208"/>
          <p:cNvSpPr/>
          <p:nvPr/>
        </p:nvSpPr>
        <p:spPr>
          <a:xfrm>
            <a:off x="7098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09" name="Shape 1209"/>
          <p:cNvSpPr/>
          <p:nvPr/>
        </p:nvSpPr>
        <p:spPr>
          <a:xfrm>
            <a:off x="7543950" y="4115650"/>
            <a:ext cx="293099" cy="293099"/>
          </a:xfrm>
          <a:prstGeom prst="rect">
            <a:avLst/>
          </a:prstGeom>
          <a:solidFill>
            <a:srgbClr val="E67C0B"/>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10" name="Shape 1210"/>
          <p:cNvSpPr/>
          <p:nvPr/>
        </p:nvSpPr>
        <p:spPr>
          <a:xfrm>
            <a:off x="7543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11" name="Shape 1211"/>
          <p:cNvSpPr/>
          <p:nvPr/>
        </p:nvSpPr>
        <p:spPr>
          <a:xfrm>
            <a:off x="7989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12" name="Shape 1212"/>
          <p:cNvSpPr/>
          <p:nvPr/>
        </p:nvSpPr>
        <p:spPr>
          <a:xfrm>
            <a:off x="7989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13" name="Shape 1213"/>
          <p:cNvSpPr/>
          <p:nvPr/>
        </p:nvSpPr>
        <p:spPr>
          <a:xfrm>
            <a:off x="8434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14" name="Shape 1214"/>
          <p:cNvSpPr txBox="1"/>
          <p:nvPr>
            <p:ph idx="1" type="body"/>
          </p:nvPr>
        </p:nvSpPr>
        <p:spPr>
          <a:xfrm>
            <a:off x="457200" y="1098925"/>
            <a:ext cx="8270999" cy="2570999"/>
          </a:xfrm>
          <a:prstGeom prst="rect">
            <a:avLst/>
          </a:prstGeom>
        </p:spPr>
        <p:txBody>
          <a:bodyPr anchorCtr="0" anchor="ctr" bIns="91425" lIns="91425" rIns="91425" tIns="91425">
            <a:noAutofit/>
          </a:bodyPr>
          <a:lstStyle/>
          <a:p>
            <a:pPr indent="-381000" lvl="0" marL="457200" rtl="0">
              <a:spcBef>
                <a:spcPts val="0"/>
              </a:spcBef>
              <a:spcAft>
                <a:spcPts val="1000"/>
              </a:spcAft>
              <a:buClr>
                <a:srgbClr val="000000"/>
              </a:buClr>
              <a:buSzPct val="100000"/>
              <a:buFont typeface="Arial"/>
              <a:buAutoNum type="arabicPeriod"/>
            </a:pPr>
            <a:r>
              <a:rPr lang="en" sz="2400">
                <a:solidFill>
                  <a:srgbClr val="000000"/>
                </a:solidFill>
              </a:rPr>
              <a:t>Oh, they weren’t reasoning about me at all.</a:t>
            </a:r>
          </a:p>
          <a:p>
            <a:pPr indent="-381000" lvl="0" marL="457200" rtl="0">
              <a:spcBef>
                <a:spcPts val="0"/>
              </a:spcBef>
              <a:spcAft>
                <a:spcPts val="1000"/>
              </a:spcAft>
              <a:buClr>
                <a:srgbClr val="000000"/>
              </a:buClr>
              <a:buSzPct val="100000"/>
              <a:buFont typeface="Arial"/>
              <a:buAutoNum type="arabicPeriod"/>
            </a:pPr>
            <a:r>
              <a:rPr lang="en" sz="2400">
                <a:solidFill>
                  <a:srgbClr val="000000"/>
                </a:solidFill>
              </a:rPr>
              <a:t>Huh, this reasoning is flawed.</a:t>
            </a:r>
          </a:p>
          <a:p>
            <a:pPr indent="-381000" lvl="0" marL="457200" rtl="0">
              <a:spcBef>
                <a:spcPts val="0"/>
              </a:spcBef>
              <a:spcAft>
                <a:spcPts val="1000"/>
              </a:spcAft>
              <a:buClr>
                <a:srgbClr val="000000"/>
              </a:buClr>
              <a:buSzPct val="100000"/>
              <a:buFont typeface="Arial"/>
              <a:buAutoNum type="arabicPeriod"/>
            </a:pPr>
            <a:r>
              <a:rPr lang="en" sz="2400">
                <a:solidFill>
                  <a:srgbClr val="000000"/>
                </a:solidFill>
              </a:rPr>
              <a:t>This reasoning is about me if I hadn’t seen this proof.</a:t>
            </a:r>
          </a:p>
          <a:p>
            <a:pPr indent="-381000" lvl="0" marL="457200" rtl="0">
              <a:spcBef>
                <a:spcPts val="0"/>
              </a:spcBef>
              <a:spcAft>
                <a:spcPts val="1000"/>
              </a:spcAft>
              <a:buClr>
                <a:srgbClr val="FFFFFF"/>
              </a:buClr>
              <a:buSzPct val="100000"/>
              <a:buFont typeface="Arial"/>
              <a:buAutoNum type="arabicPeriod"/>
            </a:pPr>
            <a:r>
              <a:rPr lang="en" sz="2400">
                <a:solidFill>
                  <a:srgbClr val="FFFFFF"/>
                </a:solidFill>
              </a:rPr>
              <a:t>Hey wait, this is accurate reasoning about me now!</a:t>
            </a:r>
          </a:p>
        </p:txBody>
      </p:sp>
      <p:sp>
        <p:nvSpPr>
          <p:cNvPr id="1215" name="Shape 1215"/>
          <p:cNvSpPr/>
          <p:nvPr/>
        </p:nvSpPr>
        <p:spPr>
          <a:xfrm>
            <a:off x="8434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16" name="Shape 1216"/>
          <p:cNvSpPr/>
          <p:nvPr/>
        </p:nvSpPr>
        <p:spPr>
          <a:xfrm>
            <a:off x="415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17" name="Shape 1217"/>
          <p:cNvSpPr/>
          <p:nvPr/>
        </p:nvSpPr>
        <p:spPr>
          <a:xfrm>
            <a:off x="415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18" name="Shape 1218"/>
          <p:cNvSpPr/>
          <p:nvPr/>
        </p:nvSpPr>
        <p:spPr>
          <a:xfrm>
            <a:off x="861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19" name="Shape 1219"/>
          <p:cNvSpPr/>
          <p:nvPr/>
        </p:nvSpPr>
        <p:spPr>
          <a:xfrm>
            <a:off x="861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20" name="Shape 1220"/>
          <p:cNvSpPr/>
          <p:nvPr/>
        </p:nvSpPr>
        <p:spPr>
          <a:xfrm>
            <a:off x="1306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21" name="Shape 1221"/>
          <p:cNvSpPr/>
          <p:nvPr/>
        </p:nvSpPr>
        <p:spPr>
          <a:xfrm>
            <a:off x="1306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22" name="Shape 1222"/>
          <p:cNvSpPr/>
          <p:nvPr/>
        </p:nvSpPr>
        <p:spPr>
          <a:xfrm>
            <a:off x="1752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23" name="Shape 1223"/>
          <p:cNvSpPr/>
          <p:nvPr/>
        </p:nvSpPr>
        <p:spPr>
          <a:xfrm>
            <a:off x="1752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24" name="Shape 1224"/>
          <p:cNvSpPr/>
          <p:nvPr/>
        </p:nvSpPr>
        <p:spPr>
          <a:xfrm>
            <a:off x="2197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25" name="Shape 1225"/>
          <p:cNvSpPr/>
          <p:nvPr/>
        </p:nvSpPr>
        <p:spPr>
          <a:xfrm>
            <a:off x="2197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26" name="Shape 1226"/>
          <p:cNvSpPr/>
          <p:nvPr/>
        </p:nvSpPr>
        <p:spPr>
          <a:xfrm>
            <a:off x="2643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27" name="Shape 1227"/>
          <p:cNvSpPr/>
          <p:nvPr/>
        </p:nvSpPr>
        <p:spPr>
          <a:xfrm>
            <a:off x="2643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28" name="Shape 1228"/>
          <p:cNvSpPr/>
          <p:nvPr/>
        </p:nvSpPr>
        <p:spPr>
          <a:xfrm>
            <a:off x="3088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29" name="Shape 1229"/>
          <p:cNvSpPr/>
          <p:nvPr/>
        </p:nvSpPr>
        <p:spPr>
          <a:xfrm>
            <a:off x="3088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30" name="Shape 1230"/>
          <p:cNvSpPr/>
          <p:nvPr/>
        </p:nvSpPr>
        <p:spPr>
          <a:xfrm>
            <a:off x="3534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31" name="Shape 1231"/>
          <p:cNvSpPr/>
          <p:nvPr/>
        </p:nvSpPr>
        <p:spPr>
          <a:xfrm>
            <a:off x="3534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32" name="Shape 1232"/>
          <p:cNvSpPr/>
          <p:nvPr/>
        </p:nvSpPr>
        <p:spPr>
          <a:xfrm>
            <a:off x="3979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33" name="Shape 1233"/>
          <p:cNvSpPr/>
          <p:nvPr/>
        </p:nvSpPr>
        <p:spPr>
          <a:xfrm>
            <a:off x="3979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34" name="Shape 1234"/>
          <p:cNvSpPr/>
          <p:nvPr/>
        </p:nvSpPr>
        <p:spPr>
          <a:xfrm>
            <a:off x="4425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35" name="Shape 1235"/>
          <p:cNvSpPr/>
          <p:nvPr/>
        </p:nvSpPr>
        <p:spPr>
          <a:xfrm>
            <a:off x="4425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36" name="Shape 1236"/>
          <p:cNvSpPr/>
          <p:nvPr/>
        </p:nvSpPr>
        <p:spPr>
          <a:xfrm>
            <a:off x="4870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37" name="Shape 1237"/>
          <p:cNvSpPr/>
          <p:nvPr/>
        </p:nvSpPr>
        <p:spPr>
          <a:xfrm>
            <a:off x="4870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38" name="Shape 1238"/>
          <p:cNvSpPr/>
          <p:nvPr/>
        </p:nvSpPr>
        <p:spPr>
          <a:xfrm>
            <a:off x="5316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39" name="Shape 1239"/>
          <p:cNvSpPr/>
          <p:nvPr/>
        </p:nvSpPr>
        <p:spPr>
          <a:xfrm>
            <a:off x="5316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40" name="Shape 1240"/>
          <p:cNvSpPr/>
          <p:nvPr/>
        </p:nvSpPr>
        <p:spPr>
          <a:xfrm>
            <a:off x="5761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41" name="Shape 1241"/>
          <p:cNvSpPr/>
          <p:nvPr/>
        </p:nvSpPr>
        <p:spPr>
          <a:xfrm>
            <a:off x="5761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42" name="Shape 1242"/>
          <p:cNvSpPr/>
          <p:nvPr/>
        </p:nvSpPr>
        <p:spPr>
          <a:xfrm>
            <a:off x="6207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43" name="Shape 1243"/>
          <p:cNvSpPr/>
          <p:nvPr/>
        </p:nvSpPr>
        <p:spPr>
          <a:xfrm>
            <a:off x="6207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44" name="Shape 1244"/>
          <p:cNvSpPr/>
          <p:nvPr/>
        </p:nvSpPr>
        <p:spPr>
          <a:xfrm>
            <a:off x="6652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45" name="Shape 1245"/>
          <p:cNvSpPr/>
          <p:nvPr/>
        </p:nvSpPr>
        <p:spPr>
          <a:xfrm>
            <a:off x="6652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46" name="Shape 1246"/>
          <p:cNvSpPr/>
          <p:nvPr/>
        </p:nvSpPr>
        <p:spPr>
          <a:xfrm>
            <a:off x="415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47" name="Shape 1247"/>
          <p:cNvSpPr/>
          <p:nvPr/>
        </p:nvSpPr>
        <p:spPr>
          <a:xfrm>
            <a:off x="861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48" name="Shape 1248"/>
          <p:cNvSpPr/>
          <p:nvPr/>
        </p:nvSpPr>
        <p:spPr>
          <a:xfrm>
            <a:off x="1306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49" name="Shape 1249"/>
          <p:cNvSpPr/>
          <p:nvPr/>
        </p:nvSpPr>
        <p:spPr>
          <a:xfrm>
            <a:off x="1752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50" name="Shape 1250"/>
          <p:cNvSpPr/>
          <p:nvPr/>
        </p:nvSpPr>
        <p:spPr>
          <a:xfrm>
            <a:off x="2197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51" name="Shape 1251"/>
          <p:cNvSpPr/>
          <p:nvPr/>
        </p:nvSpPr>
        <p:spPr>
          <a:xfrm>
            <a:off x="2643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52" name="Shape 1252"/>
          <p:cNvSpPr/>
          <p:nvPr/>
        </p:nvSpPr>
        <p:spPr>
          <a:xfrm>
            <a:off x="3088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53" name="Shape 1253"/>
          <p:cNvSpPr/>
          <p:nvPr/>
        </p:nvSpPr>
        <p:spPr>
          <a:xfrm>
            <a:off x="3534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54" name="Shape 1254"/>
          <p:cNvSpPr/>
          <p:nvPr/>
        </p:nvSpPr>
        <p:spPr>
          <a:xfrm>
            <a:off x="3979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55" name="Shape 1255"/>
          <p:cNvSpPr/>
          <p:nvPr/>
        </p:nvSpPr>
        <p:spPr>
          <a:xfrm>
            <a:off x="4425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56" name="Shape 1256"/>
          <p:cNvSpPr/>
          <p:nvPr/>
        </p:nvSpPr>
        <p:spPr>
          <a:xfrm>
            <a:off x="4870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57" name="Shape 1257"/>
          <p:cNvSpPr/>
          <p:nvPr/>
        </p:nvSpPr>
        <p:spPr>
          <a:xfrm>
            <a:off x="5316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58" name="Shape 1258"/>
          <p:cNvSpPr/>
          <p:nvPr/>
        </p:nvSpPr>
        <p:spPr>
          <a:xfrm>
            <a:off x="5761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59" name="Shape 1259"/>
          <p:cNvSpPr/>
          <p:nvPr/>
        </p:nvSpPr>
        <p:spPr>
          <a:xfrm>
            <a:off x="6207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60" name="Shape 1260"/>
          <p:cNvSpPr/>
          <p:nvPr/>
        </p:nvSpPr>
        <p:spPr>
          <a:xfrm>
            <a:off x="6652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61" name="Shape 1261"/>
          <p:cNvSpPr/>
          <p:nvPr/>
        </p:nvSpPr>
        <p:spPr>
          <a:xfrm>
            <a:off x="7098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62" name="Shape 1262"/>
          <p:cNvSpPr/>
          <p:nvPr/>
        </p:nvSpPr>
        <p:spPr>
          <a:xfrm>
            <a:off x="7543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63" name="Shape 1263"/>
          <p:cNvSpPr/>
          <p:nvPr/>
        </p:nvSpPr>
        <p:spPr>
          <a:xfrm>
            <a:off x="7989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64" name="Shape 1264"/>
          <p:cNvSpPr/>
          <p:nvPr/>
        </p:nvSpPr>
        <p:spPr>
          <a:xfrm>
            <a:off x="8434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65" name="Shape 1265"/>
          <p:cNvSpPr/>
          <p:nvPr/>
        </p:nvSpPr>
        <p:spPr>
          <a:xfrm>
            <a:off x="415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66" name="Shape 1266"/>
          <p:cNvSpPr/>
          <p:nvPr/>
        </p:nvSpPr>
        <p:spPr>
          <a:xfrm>
            <a:off x="8614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67" name="Shape 1267"/>
          <p:cNvSpPr/>
          <p:nvPr/>
        </p:nvSpPr>
        <p:spPr>
          <a:xfrm>
            <a:off x="1306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68" name="Shape 1268"/>
          <p:cNvSpPr/>
          <p:nvPr/>
        </p:nvSpPr>
        <p:spPr>
          <a:xfrm>
            <a:off x="17524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69" name="Shape 1269"/>
          <p:cNvSpPr/>
          <p:nvPr/>
        </p:nvSpPr>
        <p:spPr>
          <a:xfrm>
            <a:off x="2197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70" name="Shape 1270"/>
          <p:cNvSpPr/>
          <p:nvPr/>
        </p:nvSpPr>
        <p:spPr>
          <a:xfrm>
            <a:off x="26434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71" name="Shape 1271"/>
          <p:cNvSpPr/>
          <p:nvPr/>
        </p:nvSpPr>
        <p:spPr>
          <a:xfrm>
            <a:off x="3088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72" name="Shape 1272"/>
          <p:cNvSpPr/>
          <p:nvPr/>
        </p:nvSpPr>
        <p:spPr>
          <a:xfrm>
            <a:off x="35344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73" name="Shape 1273"/>
          <p:cNvSpPr/>
          <p:nvPr/>
        </p:nvSpPr>
        <p:spPr>
          <a:xfrm>
            <a:off x="3979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74" name="Shape 1274"/>
          <p:cNvSpPr/>
          <p:nvPr/>
        </p:nvSpPr>
        <p:spPr>
          <a:xfrm>
            <a:off x="44254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75" name="Shape 1275"/>
          <p:cNvSpPr/>
          <p:nvPr/>
        </p:nvSpPr>
        <p:spPr>
          <a:xfrm>
            <a:off x="4870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76" name="Shape 1276"/>
          <p:cNvSpPr/>
          <p:nvPr/>
        </p:nvSpPr>
        <p:spPr>
          <a:xfrm>
            <a:off x="53164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77" name="Shape 1277"/>
          <p:cNvSpPr/>
          <p:nvPr/>
        </p:nvSpPr>
        <p:spPr>
          <a:xfrm>
            <a:off x="5761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78" name="Shape 1278"/>
          <p:cNvSpPr/>
          <p:nvPr/>
        </p:nvSpPr>
        <p:spPr>
          <a:xfrm>
            <a:off x="62074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79" name="Shape 1279"/>
          <p:cNvSpPr/>
          <p:nvPr/>
        </p:nvSpPr>
        <p:spPr>
          <a:xfrm>
            <a:off x="6652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80" name="Shape 1280"/>
          <p:cNvSpPr/>
          <p:nvPr/>
        </p:nvSpPr>
        <p:spPr>
          <a:xfrm>
            <a:off x="70984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81" name="Shape 1281"/>
          <p:cNvSpPr/>
          <p:nvPr/>
        </p:nvSpPr>
        <p:spPr>
          <a:xfrm>
            <a:off x="7543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82" name="Shape 1282"/>
          <p:cNvSpPr/>
          <p:nvPr/>
        </p:nvSpPr>
        <p:spPr>
          <a:xfrm>
            <a:off x="79894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83" name="Shape 1283"/>
          <p:cNvSpPr/>
          <p:nvPr/>
        </p:nvSpPr>
        <p:spPr>
          <a:xfrm>
            <a:off x="8434950" y="3224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84" name="Shape 1284"/>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8" name="Shape 1288"/>
        <p:cNvGrpSpPr/>
        <p:nvPr/>
      </p:nvGrpSpPr>
      <p:grpSpPr>
        <a:xfrm>
          <a:off x="0" y="0"/>
          <a:ext cx="0" cy="0"/>
          <a:chOff x="0" y="0"/>
          <a:chExt cx="0" cy="0"/>
        </a:xfrm>
      </p:grpSpPr>
      <p:sp>
        <p:nvSpPr>
          <p:cNvPr id="1289" name="Shape 1289"/>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The Mad Newcomb Problem</a:t>
            </a:r>
          </a:p>
        </p:txBody>
      </p:sp>
      <p:sp>
        <p:nvSpPr>
          <p:cNvPr id="1290" name="Shape 1290"/>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1291" name="Shape 1291"/>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1292" name="Shape 1292"/>
          <p:cNvSpPr/>
          <p:nvPr/>
        </p:nvSpPr>
        <p:spPr>
          <a:xfrm>
            <a:off x="7098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93" name="Shape 1293"/>
          <p:cNvSpPr/>
          <p:nvPr/>
        </p:nvSpPr>
        <p:spPr>
          <a:xfrm>
            <a:off x="7098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94" name="Shape 1294"/>
          <p:cNvSpPr/>
          <p:nvPr/>
        </p:nvSpPr>
        <p:spPr>
          <a:xfrm>
            <a:off x="7543950" y="4115650"/>
            <a:ext cx="293099" cy="293099"/>
          </a:xfrm>
          <a:prstGeom prst="rect">
            <a:avLst/>
          </a:prstGeom>
          <a:solidFill>
            <a:srgbClr val="E67C0B"/>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95" name="Shape 1295"/>
          <p:cNvSpPr/>
          <p:nvPr/>
        </p:nvSpPr>
        <p:spPr>
          <a:xfrm>
            <a:off x="7543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96" name="Shape 1296"/>
          <p:cNvSpPr/>
          <p:nvPr/>
        </p:nvSpPr>
        <p:spPr>
          <a:xfrm>
            <a:off x="7989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97" name="Shape 1297"/>
          <p:cNvSpPr/>
          <p:nvPr/>
        </p:nvSpPr>
        <p:spPr>
          <a:xfrm>
            <a:off x="7989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98" name="Shape 1298"/>
          <p:cNvSpPr/>
          <p:nvPr/>
        </p:nvSpPr>
        <p:spPr>
          <a:xfrm>
            <a:off x="8434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99" name="Shape 1299"/>
          <p:cNvSpPr txBox="1"/>
          <p:nvPr>
            <p:ph idx="1" type="body"/>
          </p:nvPr>
        </p:nvSpPr>
        <p:spPr>
          <a:xfrm>
            <a:off x="457200" y="1098925"/>
            <a:ext cx="8270999" cy="2570999"/>
          </a:xfrm>
          <a:prstGeom prst="rect">
            <a:avLst/>
          </a:prstGeom>
        </p:spPr>
        <p:txBody>
          <a:bodyPr anchorCtr="0" anchor="ctr" bIns="91425" lIns="91425" rIns="91425" tIns="91425">
            <a:noAutofit/>
          </a:bodyPr>
          <a:lstStyle/>
          <a:p>
            <a:pPr indent="-381000" lvl="0" marL="457200" rtl="0">
              <a:spcBef>
                <a:spcPts val="0"/>
              </a:spcBef>
              <a:spcAft>
                <a:spcPts val="1000"/>
              </a:spcAft>
              <a:buClr>
                <a:srgbClr val="000000"/>
              </a:buClr>
              <a:buSzPct val="100000"/>
              <a:buFont typeface="Arial"/>
              <a:buAutoNum type="arabicPeriod"/>
            </a:pPr>
            <a:r>
              <a:rPr lang="en" sz="2400">
                <a:solidFill>
                  <a:srgbClr val="000000"/>
                </a:solidFill>
              </a:rPr>
              <a:t>Oh, they weren’t reasoning about me at all.</a:t>
            </a:r>
          </a:p>
          <a:p>
            <a:pPr indent="-381000" lvl="0" marL="457200" rtl="0">
              <a:spcBef>
                <a:spcPts val="0"/>
              </a:spcBef>
              <a:spcAft>
                <a:spcPts val="1000"/>
              </a:spcAft>
              <a:buClr>
                <a:srgbClr val="000000"/>
              </a:buClr>
              <a:buSzPct val="100000"/>
              <a:buFont typeface="Arial"/>
              <a:buAutoNum type="arabicPeriod"/>
            </a:pPr>
            <a:r>
              <a:rPr lang="en" sz="2400">
                <a:solidFill>
                  <a:srgbClr val="000000"/>
                </a:solidFill>
              </a:rPr>
              <a:t>Huh, this reasoning is flawed.</a:t>
            </a:r>
          </a:p>
          <a:p>
            <a:pPr indent="-381000" lvl="0" marL="457200" rtl="0">
              <a:spcBef>
                <a:spcPts val="0"/>
              </a:spcBef>
              <a:spcAft>
                <a:spcPts val="1000"/>
              </a:spcAft>
              <a:buClr>
                <a:srgbClr val="000000"/>
              </a:buClr>
              <a:buSzPct val="100000"/>
              <a:buFont typeface="Arial"/>
              <a:buAutoNum type="arabicPeriod"/>
            </a:pPr>
            <a:r>
              <a:rPr lang="en" sz="2400">
                <a:solidFill>
                  <a:srgbClr val="000000"/>
                </a:solidFill>
              </a:rPr>
              <a:t>This reasoning is about me if I hadn’t seen this proof.</a:t>
            </a:r>
          </a:p>
          <a:p>
            <a:pPr indent="-381000" lvl="0" marL="457200" rtl="0">
              <a:spcBef>
                <a:spcPts val="0"/>
              </a:spcBef>
              <a:spcAft>
                <a:spcPts val="1000"/>
              </a:spcAft>
              <a:buClr>
                <a:srgbClr val="000000"/>
              </a:buClr>
              <a:buSzPct val="100000"/>
              <a:buFont typeface="Arial"/>
              <a:buAutoNum type="arabicPeriod"/>
            </a:pPr>
            <a:r>
              <a:rPr lang="en" sz="2400">
                <a:solidFill>
                  <a:srgbClr val="000000"/>
                </a:solidFill>
              </a:rPr>
              <a:t>Hey wait, this is accurate reasoning about me now!</a:t>
            </a:r>
          </a:p>
        </p:txBody>
      </p:sp>
      <p:sp>
        <p:nvSpPr>
          <p:cNvPr id="1300" name="Shape 1300"/>
          <p:cNvSpPr/>
          <p:nvPr/>
        </p:nvSpPr>
        <p:spPr>
          <a:xfrm>
            <a:off x="8434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01" name="Shape 1301"/>
          <p:cNvSpPr/>
          <p:nvPr/>
        </p:nvSpPr>
        <p:spPr>
          <a:xfrm>
            <a:off x="415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02" name="Shape 1302"/>
          <p:cNvSpPr/>
          <p:nvPr/>
        </p:nvSpPr>
        <p:spPr>
          <a:xfrm>
            <a:off x="415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03" name="Shape 1303"/>
          <p:cNvSpPr/>
          <p:nvPr/>
        </p:nvSpPr>
        <p:spPr>
          <a:xfrm>
            <a:off x="861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04" name="Shape 1304"/>
          <p:cNvSpPr/>
          <p:nvPr/>
        </p:nvSpPr>
        <p:spPr>
          <a:xfrm>
            <a:off x="861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05" name="Shape 1305"/>
          <p:cNvSpPr/>
          <p:nvPr/>
        </p:nvSpPr>
        <p:spPr>
          <a:xfrm>
            <a:off x="1306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06" name="Shape 1306"/>
          <p:cNvSpPr/>
          <p:nvPr/>
        </p:nvSpPr>
        <p:spPr>
          <a:xfrm>
            <a:off x="1306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07" name="Shape 1307"/>
          <p:cNvSpPr/>
          <p:nvPr/>
        </p:nvSpPr>
        <p:spPr>
          <a:xfrm>
            <a:off x="1752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08" name="Shape 1308"/>
          <p:cNvSpPr/>
          <p:nvPr/>
        </p:nvSpPr>
        <p:spPr>
          <a:xfrm>
            <a:off x="1752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09" name="Shape 1309"/>
          <p:cNvSpPr/>
          <p:nvPr/>
        </p:nvSpPr>
        <p:spPr>
          <a:xfrm>
            <a:off x="2197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10" name="Shape 1310"/>
          <p:cNvSpPr/>
          <p:nvPr/>
        </p:nvSpPr>
        <p:spPr>
          <a:xfrm>
            <a:off x="2197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11" name="Shape 1311"/>
          <p:cNvSpPr/>
          <p:nvPr/>
        </p:nvSpPr>
        <p:spPr>
          <a:xfrm>
            <a:off x="2643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12" name="Shape 1312"/>
          <p:cNvSpPr/>
          <p:nvPr/>
        </p:nvSpPr>
        <p:spPr>
          <a:xfrm>
            <a:off x="2643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13" name="Shape 1313"/>
          <p:cNvSpPr/>
          <p:nvPr/>
        </p:nvSpPr>
        <p:spPr>
          <a:xfrm>
            <a:off x="3088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14" name="Shape 1314"/>
          <p:cNvSpPr/>
          <p:nvPr/>
        </p:nvSpPr>
        <p:spPr>
          <a:xfrm>
            <a:off x="3088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15" name="Shape 1315"/>
          <p:cNvSpPr/>
          <p:nvPr/>
        </p:nvSpPr>
        <p:spPr>
          <a:xfrm>
            <a:off x="3534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16" name="Shape 1316"/>
          <p:cNvSpPr/>
          <p:nvPr/>
        </p:nvSpPr>
        <p:spPr>
          <a:xfrm>
            <a:off x="3534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17" name="Shape 1317"/>
          <p:cNvSpPr/>
          <p:nvPr/>
        </p:nvSpPr>
        <p:spPr>
          <a:xfrm>
            <a:off x="3979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18" name="Shape 1318"/>
          <p:cNvSpPr/>
          <p:nvPr/>
        </p:nvSpPr>
        <p:spPr>
          <a:xfrm>
            <a:off x="3979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19" name="Shape 1319"/>
          <p:cNvSpPr/>
          <p:nvPr/>
        </p:nvSpPr>
        <p:spPr>
          <a:xfrm>
            <a:off x="4425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20" name="Shape 1320"/>
          <p:cNvSpPr/>
          <p:nvPr/>
        </p:nvSpPr>
        <p:spPr>
          <a:xfrm>
            <a:off x="4425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21" name="Shape 1321"/>
          <p:cNvSpPr/>
          <p:nvPr/>
        </p:nvSpPr>
        <p:spPr>
          <a:xfrm>
            <a:off x="4870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22" name="Shape 1322"/>
          <p:cNvSpPr/>
          <p:nvPr/>
        </p:nvSpPr>
        <p:spPr>
          <a:xfrm>
            <a:off x="4870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23" name="Shape 1323"/>
          <p:cNvSpPr/>
          <p:nvPr/>
        </p:nvSpPr>
        <p:spPr>
          <a:xfrm>
            <a:off x="5316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24" name="Shape 1324"/>
          <p:cNvSpPr/>
          <p:nvPr/>
        </p:nvSpPr>
        <p:spPr>
          <a:xfrm>
            <a:off x="5316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25" name="Shape 1325"/>
          <p:cNvSpPr/>
          <p:nvPr/>
        </p:nvSpPr>
        <p:spPr>
          <a:xfrm>
            <a:off x="5761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26" name="Shape 1326"/>
          <p:cNvSpPr/>
          <p:nvPr/>
        </p:nvSpPr>
        <p:spPr>
          <a:xfrm>
            <a:off x="5761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27" name="Shape 1327"/>
          <p:cNvSpPr/>
          <p:nvPr/>
        </p:nvSpPr>
        <p:spPr>
          <a:xfrm>
            <a:off x="62074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28" name="Shape 1328"/>
          <p:cNvSpPr/>
          <p:nvPr/>
        </p:nvSpPr>
        <p:spPr>
          <a:xfrm>
            <a:off x="62074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29" name="Shape 1329"/>
          <p:cNvSpPr/>
          <p:nvPr/>
        </p:nvSpPr>
        <p:spPr>
          <a:xfrm>
            <a:off x="6652950" y="41156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30" name="Shape 1330"/>
          <p:cNvSpPr/>
          <p:nvPr/>
        </p:nvSpPr>
        <p:spPr>
          <a:xfrm>
            <a:off x="6652950" y="4561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31" name="Shape 1331"/>
          <p:cNvSpPr/>
          <p:nvPr/>
        </p:nvSpPr>
        <p:spPr>
          <a:xfrm>
            <a:off x="415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32" name="Shape 1332"/>
          <p:cNvSpPr/>
          <p:nvPr/>
        </p:nvSpPr>
        <p:spPr>
          <a:xfrm>
            <a:off x="861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33" name="Shape 1333"/>
          <p:cNvSpPr/>
          <p:nvPr/>
        </p:nvSpPr>
        <p:spPr>
          <a:xfrm>
            <a:off x="1306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34" name="Shape 1334"/>
          <p:cNvSpPr/>
          <p:nvPr/>
        </p:nvSpPr>
        <p:spPr>
          <a:xfrm>
            <a:off x="1752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35" name="Shape 1335"/>
          <p:cNvSpPr/>
          <p:nvPr/>
        </p:nvSpPr>
        <p:spPr>
          <a:xfrm>
            <a:off x="2197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36" name="Shape 1336"/>
          <p:cNvSpPr/>
          <p:nvPr/>
        </p:nvSpPr>
        <p:spPr>
          <a:xfrm>
            <a:off x="2643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37" name="Shape 1337"/>
          <p:cNvSpPr/>
          <p:nvPr/>
        </p:nvSpPr>
        <p:spPr>
          <a:xfrm>
            <a:off x="3088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38" name="Shape 1338"/>
          <p:cNvSpPr/>
          <p:nvPr/>
        </p:nvSpPr>
        <p:spPr>
          <a:xfrm>
            <a:off x="3534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39" name="Shape 1339"/>
          <p:cNvSpPr/>
          <p:nvPr/>
        </p:nvSpPr>
        <p:spPr>
          <a:xfrm>
            <a:off x="3979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40" name="Shape 1340"/>
          <p:cNvSpPr/>
          <p:nvPr/>
        </p:nvSpPr>
        <p:spPr>
          <a:xfrm>
            <a:off x="4425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41" name="Shape 1341"/>
          <p:cNvSpPr/>
          <p:nvPr/>
        </p:nvSpPr>
        <p:spPr>
          <a:xfrm>
            <a:off x="4870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42" name="Shape 1342"/>
          <p:cNvSpPr/>
          <p:nvPr/>
        </p:nvSpPr>
        <p:spPr>
          <a:xfrm>
            <a:off x="5316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43" name="Shape 1343"/>
          <p:cNvSpPr/>
          <p:nvPr/>
        </p:nvSpPr>
        <p:spPr>
          <a:xfrm>
            <a:off x="5761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44" name="Shape 1344"/>
          <p:cNvSpPr/>
          <p:nvPr/>
        </p:nvSpPr>
        <p:spPr>
          <a:xfrm>
            <a:off x="6207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45" name="Shape 1345"/>
          <p:cNvSpPr/>
          <p:nvPr/>
        </p:nvSpPr>
        <p:spPr>
          <a:xfrm>
            <a:off x="6652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46" name="Shape 1346"/>
          <p:cNvSpPr/>
          <p:nvPr/>
        </p:nvSpPr>
        <p:spPr>
          <a:xfrm>
            <a:off x="7098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47" name="Shape 1347"/>
          <p:cNvSpPr/>
          <p:nvPr/>
        </p:nvSpPr>
        <p:spPr>
          <a:xfrm>
            <a:off x="7543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48" name="Shape 1348"/>
          <p:cNvSpPr/>
          <p:nvPr/>
        </p:nvSpPr>
        <p:spPr>
          <a:xfrm>
            <a:off x="79894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49" name="Shape 1349"/>
          <p:cNvSpPr/>
          <p:nvPr/>
        </p:nvSpPr>
        <p:spPr>
          <a:xfrm>
            <a:off x="8434950" y="3670150"/>
            <a:ext cx="293099" cy="293099"/>
          </a:xfrm>
          <a:prstGeom prst="rect">
            <a:avLst/>
          </a:prstGeom>
          <a:solidFill>
            <a:schemeClr val="accent1"/>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50" name="Shape 1350"/>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4" name="Shape 1354"/>
        <p:cNvGrpSpPr/>
        <p:nvPr/>
      </p:nvGrpSpPr>
      <p:grpSpPr>
        <a:xfrm>
          <a:off x="0" y="0"/>
          <a:ext cx="0" cy="0"/>
          <a:chOff x="0" y="0"/>
          <a:chExt cx="0" cy="0"/>
        </a:xfrm>
      </p:grpSpPr>
      <p:sp>
        <p:nvSpPr>
          <p:cNvPr id="1355" name="Shape 1355"/>
          <p:cNvSpPr txBox="1"/>
          <p:nvPr>
            <p:ph type="ctrTitle"/>
          </p:nvPr>
        </p:nvSpPr>
        <p:spPr>
          <a:xfrm>
            <a:off x="724725" y="0"/>
            <a:ext cx="7617899" cy="5143499"/>
          </a:xfrm>
          <a:prstGeom prst="rect">
            <a:avLst/>
          </a:prstGeom>
          <a:noFill/>
          <a:ln>
            <a:noFill/>
          </a:ln>
        </p:spPr>
        <p:txBody>
          <a:bodyPr anchorCtr="0" anchor="ctr" bIns="91425" lIns="91425" rIns="91425" tIns="91425">
            <a:noAutofit/>
          </a:bodyPr>
          <a:lstStyle/>
          <a:p>
            <a:pPr lvl="0" rtl="0" algn="ctr">
              <a:spcBef>
                <a:spcPts val="0"/>
              </a:spcBef>
              <a:buNone/>
            </a:pPr>
            <a:r>
              <a:rPr lang="en"/>
              <a:t>It </a:t>
            </a:r>
            <a:r>
              <a:rPr i="1" lang="en"/>
              <a:t>won’t</a:t>
            </a:r>
            <a:r>
              <a:rPr lang="en"/>
              <a:t> work, but it will </a:t>
            </a:r>
            <a:r>
              <a:rPr i="1" lang="en"/>
              <a:t>would have </a:t>
            </a:r>
            <a:r>
              <a:rPr lang="en"/>
              <a:t>worked.</a:t>
            </a:r>
          </a:p>
        </p:txBody>
      </p:sp>
      <p:sp>
        <p:nvSpPr>
          <p:cNvPr id="1356" name="Shape 1356"/>
          <p:cNvSpPr/>
          <p:nvPr/>
        </p:nvSpPr>
        <p:spPr>
          <a:xfrm>
            <a:off x="146400" y="0"/>
            <a:ext cx="146399" cy="51434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1357" name="Shape 1357"/>
          <p:cNvSpPr/>
          <p:nvPr/>
        </p:nvSpPr>
        <p:spPr>
          <a:xfrm>
            <a:off x="0" y="79"/>
            <a:ext cx="146399" cy="51434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1358" name="Shape 1358"/>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2" name="Shape 1362"/>
        <p:cNvGrpSpPr/>
        <p:nvPr/>
      </p:nvGrpSpPr>
      <p:grpSpPr>
        <a:xfrm>
          <a:off x="0" y="0"/>
          <a:ext cx="0" cy="0"/>
          <a:chOff x="0" y="0"/>
          <a:chExt cx="0" cy="0"/>
        </a:xfrm>
      </p:grpSpPr>
      <p:pic>
        <p:nvPicPr>
          <p:cNvPr id="1363" name="Shape 1363"/>
          <p:cNvPicPr preferRelativeResize="0"/>
          <p:nvPr/>
        </p:nvPicPr>
        <p:blipFill>
          <a:blip r:embed="rId3">
            <a:alphaModFix/>
          </a:blip>
          <a:stretch>
            <a:fillRect/>
          </a:stretch>
        </p:blipFill>
        <p:spPr>
          <a:xfrm>
            <a:off x="3467100" y="1295400"/>
            <a:ext cx="2209800" cy="2552700"/>
          </a:xfrm>
          <a:prstGeom prst="rect">
            <a:avLst/>
          </a:prstGeom>
          <a:noFill/>
          <a:ln cap="flat" w="38100">
            <a:solidFill>
              <a:srgbClr val="000000"/>
            </a:solidFill>
            <a:prstDash val="solid"/>
            <a:round/>
            <a:headEnd len="med" w="med" type="none"/>
            <a:tailEnd len="med" w="med" type="none"/>
          </a:ln>
        </p:spPr>
      </p:pic>
      <p:sp>
        <p:nvSpPr>
          <p:cNvPr id="1364" name="Shape 1364"/>
          <p:cNvSpPr/>
          <p:nvPr/>
        </p:nvSpPr>
        <p:spPr>
          <a:xfrm>
            <a:off x="146400" y="0"/>
            <a:ext cx="146399" cy="51434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1365" name="Shape 1365"/>
          <p:cNvSpPr/>
          <p:nvPr/>
        </p:nvSpPr>
        <p:spPr>
          <a:xfrm>
            <a:off x="0" y="79"/>
            <a:ext cx="146399" cy="51434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1366" name="Shape 1366"/>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370" name="Shape 1370"/>
        <p:cNvGrpSpPr/>
        <p:nvPr/>
      </p:nvGrpSpPr>
      <p:grpSpPr>
        <a:xfrm>
          <a:off x="0" y="0"/>
          <a:ext cx="0" cy="0"/>
          <a:chOff x="0" y="0"/>
          <a:chExt cx="0" cy="0"/>
        </a:xfrm>
      </p:grpSpPr>
      <p:sp>
        <p:nvSpPr>
          <p:cNvPr id="1371" name="Shape 1371"/>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The Toxin Problem</a:t>
            </a:r>
          </a:p>
        </p:txBody>
      </p:sp>
      <p:sp>
        <p:nvSpPr>
          <p:cNvPr id="1372" name="Shape 1372"/>
          <p:cNvSpPr/>
          <p:nvPr/>
        </p:nvSpPr>
        <p:spPr>
          <a:xfrm>
            <a:off x="5443275" y="1687350"/>
            <a:ext cx="2089500" cy="857400"/>
          </a:xfrm>
          <a:prstGeom prst="ellipse">
            <a:avLst/>
          </a:prstGeom>
          <a:solidFill>
            <a:schemeClr val="accent1"/>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Prediction of Intention</a:t>
            </a:r>
          </a:p>
        </p:txBody>
      </p:sp>
      <p:sp>
        <p:nvSpPr>
          <p:cNvPr id="1373" name="Shape 1373"/>
          <p:cNvSpPr/>
          <p:nvPr/>
        </p:nvSpPr>
        <p:spPr>
          <a:xfrm>
            <a:off x="4133391" y="3895643"/>
            <a:ext cx="877200" cy="877200"/>
          </a:xfrm>
          <a:prstGeom prst="diamond">
            <a:avLst/>
          </a:prstGeom>
          <a:solidFill>
            <a:srgbClr val="E67C0B"/>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U</a:t>
            </a:r>
          </a:p>
        </p:txBody>
      </p:sp>
      <p:cxnSp>
        <p:nvCxnSpPr>
          <p:cNvPr id="1374" name="Shape 1374"/>
          <p:cNvCxnSpPr>
            <a:stCxn id="1375" idx="4"/>
            <a:endCxn id="1376" idx="0"/>
          </p:cNvCxnSpPr>
          <p:nvPr/>
        </p:nvCxnSpPr>
        <p:spPr>
          <a:xfrm>
            <a:off x="2806434" y="3833915"/>
            <a:ext cx="0" cy="246600"/>
          </a:xfrm>
          <a:prstGeom prst="straightConnector1">
            <a:avLst/>
          </a:prstGeom>
          <a:noFill/>
          <a:ln cap="flat" w="19050">
            <a:solidFill>
              <a:srgbClr val="000000"/>
            </a:solidFill>
            <a:prstDash val="solid"/>
            <a:round/>
            <a:headEnd len="lg" w="lg" type="none"/>
            <a:tailEnd len="lg" w="lg" type="triangle"/>
          </a:ln>
        </p:spPr>
      </p:cxnSp>
      <p:cxnSp>
        <p:nvCxnSpPr>
          <p:cNvPr id="1377" name="Shape 1377"/>
          <p:cNvCxnSpPr>
            <a:stCxn id="1372" idx="4"/>
            <a:endCxn id="1378" idx="0"/>
          </p:cNvCxnSpPr>
          <p:nvPr/>
        </p:nvCxnSpPr>
        <p:spPr>
          <a:xfrm>
            <a:off x="6488025" y="2544750"/>
            <a:ext cx="0" cy="237000"/>
          </a:xfrm>
          <a:prstGeom prst="straightConnector1">
            <a:avLst/>
          </a:prstGeom>
          <a:noFill/>
          <a:ln cap="flat" w="19050">
            <a:solidFill>
              <a:srgbClr val="000000"/>
            </a:solidFill>
            <a:prstDash val="solid"/>
            <a:round/>
            <a:headEnd len="lg" w="lg" type="none"/>
            <a:tailEnd len="lg" w="lg" type="triangle"/>
          </a:ln>
        </p:spPr>
      </p:cxnSp>
      <p:sp>
        <p:nvSpPr>
          <p:cNvPr id="1379" name="Shape 1379"/>
          <p:cNvSpPr/>
          <p:nvPr/>
        </p:nvSpPr>
        <p:spPr>
          <a:xfrm>
            <a:off x="2051175" y="1810190"/>
            <a:ext cx="1510499" cy="611699"/>
          </a:xfrm>
          <a:prstGeom prst="rect">
            <a:avLst/>
          </a:prstGeom>
          <a:solidFill>
            <a:schemeClr val="accent5"/>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rgbClr val="FFFFFF"/>
                </a:solidFill>
              </a:rPr>
              <a:t>Drink?</a:t>
            </a:r>
          </a:p>
        </p:txBody>
      </p:sp>
      <p:sp>
        <p:nvSpPr>
          <p:cNvPr id="1375" name="Shape 1375"/>
          <p:cNvSpPr/>
          <p:nvPr/>
        </p:nvSpPr>
        <p:spPr>
          <a:xfrm>
            <a:off x="2051184" y="3222215"/>
            <a:ext cx="1510499" cy="611699"/>
          </a:xfrm>
          <a:prstGeom prst="ellipse">
            <a:avLst/>
          </a:prstGeom>
          <a:solidFill>
            <a:schemeClr val="dk2"/>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rgbClr val="FFFFFF"/>
                </a:solidFill>
              </a:rPr>
              <a:t>You</a:t>
            </a:r>
          </a:p>
        </p:txBody>
      </p:sp>
      <p:cxnSp>
        <p:nvCxnSpPr>
          <p:cNvPr id="1380" name="Shape 1380"/>
          <p:cNvCxnSpPr>
            <a:stCxn id="1379" idx="2"/>
            <a:endCxn id="1375" idx="0"/>
          </p:cNvCxnSpPr>
          <p:nvPr/>
        </p:nvCxnSpPr>
        <p:spPr>
          <a:xfrm>
            <a:off x="2806424" y="2421890"/>
            <a:ext cx="0" cy="800400"/>
          </a:xfrm>
          <a:prstGeom prst="straightConnector1">
            <a:avLst/>
          </a:prstGeom>
          <a:noFill/>
          <a:ln cap="flat" w="19050">
            <a:solidFill>
              <a:srgbClr val="000000"/>
            </a:solidFill>
            <a:prstDash val="solid"/>
            <a:round/>
            <a:headEnd len="lg" w="lg" type="none"/>
            <a:tailEnd len="lg" w="lg" type="triangle"/>
          </a:ln>
        </p:spPr>
      </p:cxnSp>
      <p:cxnSp>
        <p:nvCxnSpPr>
          <p:cNvPr id="1381" name="Shape 1381"/>
          <p:cNvCxnSpPr>
            <a:stCxn id="1379" idx="3"/>
            <a:endCxn id="1372" idx="2"/>
          </p:cNvCxnSpPr>
          <p:nvPr/>
        </p:nvCxnSpPr>
        <p:spPr>
          <a:xfrm>
            <a:off x="3561674" y="2116040"/>
            <a:ext cx="1881600" cy="0"/>
          </a:xfrm>
          <a:prstGeom prst="straightConnector1">
            <a:avLst/>
          </a:prstGeom>
          <a:noFill/>
          <a:ln cap="flat" w="19050">
            <a:solidFill>
              <a:srgbClr val="000000"/>
            </a:solidFill>
            <a:prstDash val="solid"/>
            <a:round/>
            <a:headEnd len="lg" w="lg" type="none"/>
            <a:tailEnd len="lg" w="lg" type="triangle"/>
          </a:ln>
        </p:spPr>
      </p:cxnSp>
      <p:sp>
        <p:nvSpPr>
          <p:cNvPr id="1382" name="Shape 1382"/>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1383" name="Shape 1383"/>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1378" name="Shape 1378"/>
          <p:cNvSpPr/>
          <p:nvPr/>
        </p:nvSpPr>
        <p:spPr>
          <a:xfrm>
            <a:off x="5677575" y="2781800"/>
            <a:ext cx="1620900" cy="611699"/>
          </a:xfrm>
          <a:prstGeom prst="ellipse">
            <a:avLst/>
          </a:prstGeom>
          <a:solidFill>
            <a:schemeClr val="accent1"/>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Payment</a:t>
            </a:r>
          </a:p>
        </p:txBody>
      </p:sp>
      <p:cxnSp>
        <p:nvCxnSpPr>
          <p:cNvPr id="1384" name="Shape 1384"/>
          <p:cNvCxnSpPr>
            <a:stCxn id="1378" idx="4"/>
            <a:endCxn id="1373" idx="3"/>
          </p:cNvCxnSpPr>
          <p:nvPr/>
        </p:nvCxnSpPr>
        <p:spPr>
          <a:xfrm flipH="1">
            <a:off x="5010525" y="3393499"/>
            <a:ext cx="1477500" cy="940800"/>
          </a:xfrm>
          <a:prstGeom prst="straightConnector1">
            <a:avLst/>
          </a:prstGeom>
          <a:noFill/>
          <a:ln cap="flat" w="19050">
            <a:solidFill>
              <a:srgbClr val="000000"/>
            </a:solidFill>
            <a:prstDash val="solid"/>
            <a:round/>
            <a:headEnd len="lg" w="lg" type="none"/>
            <a:tailEnd len="lg" w="lg" type="triangle"/>
          </a:ln>
        </p:spPr>
      </p:cxnSp>
      <p:sp>
        <p:nvSpPr>
          <p:cNvPr id="1376" name="Shape 1376"/>
          <p:cNvSpPr/>
          <p:nvPr/>
        </p:nvSpPr>
        <p:spPr>
          <a:xfrm>
            <a:off x="2142975" y="4080450"/>
            <a:ext cx="1326899" cy="507600"/>
          </a:xfrm>
          <a:prstGeom prst="ellipse">
            <a:avLst/>
          </a:prstGeom>
          <a:solidFill>
            <a:schemeClr val="accent1"/>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Toxin</a:t>
            </a:r>
          </a:p>
        </p:txBody>
      </p:sp>
      <p:cxnSp>
        <p:nvCxnSpPr>
          <p:cNvPr id="1385" name="Shape 1385"/>
          <p:cNvCxnSpPr>
            <a:endCxn id="1373" idx="1"/>
          </p:cNvCxnSpPr>
          <p:nvPr/>
        </p:nvCxnSpPr>
        <p:spPr>
          <a:xfrm>
            <a:off x="3469791" y="4334243"/>
            <a:ext cx="663600" cy="0"/>
          </a:xfrm>
          <a:prstGeom prst="straightConnector1">
            <a:avLst/>
          </a:prstGeom>
          <a:noFill/>
          <a:ln cap="flat" w="19050">
            <a:solidFill>
              <a:srgbClr val="000000"/>
            </a:solidFill>
            <a:prstDash val="solid"/>
            <a:round/>
            <a:headEnd len="lg" w="lg" type="none"/>
            <a:tailEnd len="lg" w="lg" type="triangle"/>
          </a:ln>
        </p:spPr>
      </p:cxnSp>
      <p:sp>
        <p:nvSpPr>
          <p:cNvPr id="1386" name="Shape 1386"/>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0" name="Shape 1390"/>
        <p:cNvGrpSpPr/>
        <p:nvPr/>
      </p:nvGrpSpPr>
      <p:grpSpPr>
        <a:xfrm>
          <a:off x="0" y="0"/>
          <a:ext cx="0" cy="0"/>
          <a:chOff x="0" y="0"/>
          <a:chExt cx="0" cy="0"/>
        </a:xfrm>
      </p:grpSpPr>
      <p:sp>
        <p:nvSpPr>
          <p:cNvPr id="1391" name="Shape 1391"/>
          <p:cNvSpPr/>
          <p:nvPr/>
        </p:nvSpPr>
        <p:spPr>
          <a:xfrm>
            <a:off x="146400" y="0"/>
            <a:ext cx="146399" cy="51434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1392" name="Shape 1392"/>
          <p:cNvSpPr/>
          <p:nvPr/>
        </p:nvSpPr>
        <p:spPr>
          <a:xfrm>
            <a:off x="0" y="79"/>
            <a:ext cx="146399" cy="51434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1393" name="Shape 1393"/>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7" name="Shape 1397"/>
        <p:cNvGrpSpPr/>
        <p:nvPr/>
      </p:nvGrpSpPr>
      <p:grpSpPr>
        <a:xfrm>
          <a:off x="0" y="0"/>
          <a:ext cx="0" cy="0"/>
          <a:chOff x="0" y="0"/>
          <a:chExt cx="0" cy="0"/>
        </a:xfrm>
      </p:grpSpPr>
      <p:sp>
        <p:nvSpPr>
          <p:cNvPr id="1398" name="Shape 1398"/>
          <p:cNvSpPr txBox="1"/>
          <p:nvPr>
            <p:ph type="ctrTitle"/>
          </p:nvPr>
        </p:nvSpPr>
        <p:spPr>
          <a:xfrm>
            <a:off x="724725" y="0"/>
            <a:ext cx="7617899" cy="5143499"/>
          </a:xfrm>
          <a:prstGeom prst="rect">
            <a:avLst/>
          </a:prstGeom>
          <a:noFill/>
          <a:ln>
            <a:noFill/>
          </a:ln>
        </p:spPr>
        <p:txBody>
          <a:bodyPr anchorCtr="0" anchor="ctr" bIns="91425" lIns="91425" rIns="91425" tIns="91425">
            <a:noAutofit/>
          </a:bodyPr>
          <a:lstStyle/>
          <a:p>
            <a:pPr lvl="0" rtl="0" algn="ctr">
              <a:spcBef>
                <a:spcPts val="0"/>
              </a:spcBef>
              <a:buNone/>
            </a:pPr>
            <a:r>
              <a:rPr lang="en"/>
              <a:t>What exactly can you </a:t>
            </a:r>
            <a:r>
              <a:rPr i="1" lang="en"/>
              <a:t>logically</a:t>
            </a:r>
            <a:r>
              <a:rPr lang="en"/>
              <a:t> affect?</a:t>
            </a:r>
          </a:p>
        </p:txBody>
      </p:sp>
      <p:sp>
        <p:nvSpPr>
          <p:cNvPr id="1399" name="Shape 1399"/>
          <p:cNvSpPr/>
          <p:nvPr/>
        </p:nvSpPr>
        <p:spPr>
          <a:xfrm>
            <a:off x="146400" y="0"/>
            <a:ext cx="146399" cy="51434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1400" name="Shape 1400"/>
          <p:cNvSpPr/>
          <p:nvPr/>
        </p:nvSpPr>
        <p:spPr>
          <a:xfrm>
            <a:off x="0" y="79"/>
            <a:ext cx="146399" cy="51434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1401" name="Shape 1401"/>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405" name="Shape 1405"/>
        <p:cNvGrpSpPr/>
        <p:nvPr/>
      </p:nvGrpSpPr>
      <p:grpSpPr>
        <a:xfrm>
          <a:off x="0" y="0"/>
          <a:ext cx="0" cy="0"/>
          <a:chOff x="0" y="0"/>
          <a:chExt cx="0" cy="0"/>
        </a:xfrm>
      </p:grpSpPr>
      <p:sp>
        <p:nvSpPr>
          <p:cNvPr id="1406" name="Shape 1406"/>
          <p:cNvSpPr/>
          <p:nvPr/>
        </p:nvSpPr>
        <p:spPr>
          <a:xfrm>
            <a:off x="3320095" y="730200"/>
            <a:ext cx="2503799" cy="3683099"/>
          </a:xfrm>
          <a:prstGeom prst="roundRect">
            <a:avLst>
              <a:gd fmla="val 16667" name="adj"/>
            </a:avLst>
          </a:prstGeom>
          <a:solidFill>
            <a:schemeClr val="accent1"/>
          </a:solidFill>
          <a:ln cap="flat" w="3810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2400"/>
              <a:t>Environment</a:t>
            </a:r>
          </a:p>
        </p:txBody>
      </p:sp>
      <p:sp>
        <p:nvSpPr>
          <p:cNvPr id="1407" name="Shape 1407"/>
          <p:cNvSpPr/>
          <p:nvPr/>
        </p:nvSpPr>
        <p:spPr>
          <a:xfrm>
            <a:off x="4314201" y="3046810"/>
            <a:ext cx="1227299" cy="1084200"/>
          </a:xfrm>
          <a:prstGeom prst="roundRect">
            <a:avLst>
              <a:gd fmla="val 16667" name="adj"/>
            </a:avLst>
          </a:prstGeom>
          <a:solidFill>
            <a:schemeClr val="dk2"/>
          </a:solidFill>
          <a:ln cap="flat" w="19050">
            <a:solidFill>
              <a:srgbClr val="000000"/>
            </a:solidFill>
            <a:prstDash val="dash"/>
            <a:round/>
            <a:headEnd len="med" w="med" type="none"/>
            <a:tailEnd len="med" w="med" type="none"/>
          </a:ln>
        </p:spPr>
        <p:txBody>
          <a:bodyPr anchorCtr="0" anchor="t" bIns="91425" lIns="91425" rIns="91425" tIns="91425">
            <a:noAutofit/>
          </a:bodyPr>
          <a:lstStyle/>
          <a:p>
            <a:pPr lvl="0" rtl="0" algn="ctr">
              <a:spcBef>
                <a:spcPts val="0"/>
              </a:spcBef>
              <a:buNone/>
            </a:pPr>
            <a:r>
              <a:rPr lang="en" sz="2400">
                <a:solidFill>
                  <a:srgbClr val="FFFFFF"/>
                </a:solidFill>
              </a:rPr>
              <a:t>Agent</a:t>
            </a:r>
          </a:p>
        </p:txBody>
      </p:sp>
      <p:sp>
        <p:nvSpPr>
          <p:cNvPr id="1408" name="Shape 1408"/>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dk2"/>
                </a:solidFill>
              </a:rPr>
              <a:t>‹#›</a:t>
            </a:fld>
          </a:p>
        </p:txBody>
      </p:sp>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2" name="Shape 1412"/>
        <p:cNvGrpSpPr/>
        <p:nvPr/>
      </p:nvGrpSpPr>
      <p:grpSpPr>
        <a:xfrm>
          <a:off x="0" y="0"/>
          <a:ext cx="0" cy="0"/>
          <a:chOff x="0" y="0"/>
          <a:chExt cx="0" cy="0"/>
        </a:xfrm>
      </p:grpSpPr>
      <p:sp>
        <p:nvSpPr>
          <p:cNvPr id="1413" name="Shape 1413"/>
          <p:cNvSpPr txBox="1"/>
          <p:nvPr>
            <p:ph type="ctrTitle"/>
          </p:nvPr>
        </p:nvSpPr>
        <p:spPr>
          <a:xfrm>
            <a:off x="724725" y="0"/>
            <a:ext cx="7617899" cy="5143499"/>
          </a:xfrm>
          <a:prstGeom prst="rect">
            <a:avLst/>
          </a:prstGeom>
          <a:noFill/>
          <a:ln>
            <a:noFill/>
          </a:ln>
        </p:spPr>
        <p:txBody>
          <a:bodyPr anchorCtr="0" anchor="ctr" bIns="91425" lIns="91425" rIns="91425" tIns="91425">
            <a:noAutofit/>
          </a:bodyPr>
          <a:lstStyle/>
          <a:p>
            <a:pPr lvl="0" rtl="0" algn="ctr">
              <a:spcBef>
                <a:spcPts val="0"/>
              </a:spcBef>
              <a:buNone/>
            </a:pPr>
            <a:r>
              <a:rPr lang="en"/>
              <a:t>We need a better understanding of how to reason about what would happen if an algorithm did something it doesn’t.</a:t>
            </a:r>
          </a:p>
        </p:txBody>
      </p:sp>
      <p:sp>
        <p:nvSpPr>
          <p:cNvPr id="1414" name="Shape 1414"/>
          <p:cNvSpPr/>
          <p:nvPr/>
        </p:nvSpPr>
        <p:spPr>
          <a:xfrm>
            <a:off x="146400" y="0"/>
            <a:ext cx="146399" cy="51434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1415" name="Shape 1415"/>
          <p:cNvSpPr/>
          <p:nvPr/>
        </p:nvSpPr>
        <p:spPr>
          <a:xfrm>
            <a:off x="0" y="79"/>
            <a:ext cx="146399" cy="51434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1416" name="Shape 1416"/>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0" name="Shape 1420"/>
        <p:cNvGrpSpPr/>
        <p:nvPr/>
      </p:nvGrpSpPr>
      <p:grpSpPr>
        <a:xfrm>
          <a:off x="0" y="0"/>
          <a:ext cx="0" cy="0"/>
          <a:chOff x="0" y="0"/>
          <a:chExt cx="0" cy="0"/>
        </a:xfrm>
      </p:grpSpPr>
      <p:sp>
        <p:nvSpPr>
          <p:cNvPr id="1421" name="Shape 1421"/>
          <p:cNvSpPr/>
          <p:nvPr/>
        </p:nvSpPr>
        <p:spPr>
          <a:xfrm>
            <a:off x="146400" y="0"/>
            <a:ext cx="146399" cy="51434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1422" name="Shape 1422"/>
          <p:cNvSpPr/>
          <p:nvPr/>
        </p:nvSpPr>
        <p:spPr>
          <a:xfrm>
            <a:off x="0" y="79"/>
            <a:ext cx="146399" cy="51434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
        <p:nvSpPr>
          <p:cNvPr id="1423" name="Shape 1423"/>
          <p:cNvSpPr/>
          <p:nvPr/>
        </p:nvSpPr>
        <p:spPr>
          <a:xfrm>
            <a:off x="5651430" y="3306544"/>
            <a:ext cx="1510499" cy="572399"/>
          </a:xfrm>
          <a:prstGeom prst="ellipse">
            <a:avLst/>
          </a:prstGeom>
          <a:solidFill>
            <a:schemeClr val="accent1"/>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Opponent</a:t>
            </a:r>
          </a:p>
        </p:txBody>
      </p:sp>
      <p:sp>
        <p:nvSpPr>
          <p:cNvPr id="1424" name="Shape 1424"/>
          <p:cNvSpPr/>
          <p:nvPr/>
        </p:nvSpPr>
        <p:spPr>
          <a:xfrm>
            <a:off x="4133385" y="3878944"/>
            <a:ext cx="877200" cy="820800"/>
          </a:xfrm>
          <a:prstGeom prst="diamond">
            <a:avLst/>
          </a:prstGeom>
          <a:solidFill>
            <a:srgbClr val="E67C0B"/>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t>U</a:t>
            </a:r>
          </a:p>
        </p:txBody>
      </p:sp>
      <p:cxnSp>
        <p:nvCxnSpPr>
          <p:cNvPr id="1425" name="Shape 1425"/>
          <p:cNvCxnSpPr>
            <a:stCxn id="1426" idx="4"/>
            <a:endCxn id="1424" idx="1"/>
          </p:cNvCxnSpPr>
          <p:nvPr/>
        </p:nvCxnSpPr>
        <p:spPr>
          <a:xfrm>
            <a:off x="2737324" y="3878944"/>
            <a:ext cx="1396200" cy="410400"/>
          </a:xfrm>
          <a:prstGeom prst="straightConnector1">
            <a:avLst/>
          </a:prstGeom>
          <a:noFill/>
          <a:ln cap="flat" w="19050">
            <a:solidFill>
              <a:srgbClr val="000000"/>
            </a:solidFill>
            <a:prstDash val="solid"/>
            <a:round/>
            <a:headEnd len="lg" w="lg" type="none"/>
            <a:tailEnd len="lg" w="lg" type="triangle"/>
          </a:ln>
        </p:spPr>
      </p:cxnSp>
      <p:cxnSp>
        <p:nvCxnSpPr>
          <p:cNvPr id="1427" name="Shape 1427"/>
          <p:cNvCxnSpPr>
            <a:stCxn id="1423" idx="4"/>
            <a:endCxn id="1424" idx="3"/>
          </p:cNvCxnSpPr>
          <p:nvPr/>
        </p:nvCxnSpPr>
        <p:spPr>
          <a:xfrm flipH="1">
            <a:off x="5010480" y="3878944"/>
            <a:ext cx="1396200" cy="410400"/>
          </a:xfrm>
          <a:prstGeom prst="straightConnector1">
            <a:avLst/>
          </a:prstGeom>
          <a:noFill/>
          <a:ln cap="flat" w="19050">
            <a:solidFill>
              <a:srgbClr val="000000"/>
            </a:solidFill>
            <a:prstDash val="solid"/>
            <a:round/>
            <a:headEnd len="lg" w="lg" type="none"/>
            <a:tailEnd len="lg" w="lg" type="triangle"/>
          </a:ln>
        </p:spPr>
      </p:cxnSp>
      <p:sp>
        <p:nvSpPr>
          <p:cNvPr id="1428" name="Shape 1428"/>
          <p:cNvSpPr/>
          <p:nvPr/>
        </p:nvSpPr>
        <p:spPr>
          <a:xfrm>
            <a:off x="3816743" y="2467255"/>
            <a:ext cx="1510499" cy="572399"/>
          </a:xfrm>
          <a:prstGeom prst="rect">
            <a:avLst/>
          </a:prstGeom>
          <a:solidFill>
            <a:schemeClr val="accent5"/>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rgbClr val="FFFFFF"/>
                </a:solidFill>
              </a:rPr>
              <a:t>Cooperate?</a:t>
            </a:r>
          </a:p>
        </p:txBody>
      </p:sp>
      <p:sp>
        <p:nvSpPr>
          <p:cNvPr id="1426" name="Shape 1426"/>
          <p:cNvSpPr/>
          <p:nvPr/>
        </p:nvSpPr>
        <p:spPr>
          <a:xfrm>
            <a:off x="1982075" y="3306544"/>
            <a:ext cx="1510499" cy="572399"/>
          </a:xfrm>
          <a:prstGeom prst="ellipse">
            <a:avLst/>
          </a:prstGeom>
          <a:solidFill>
            <a:schemeClr val="dk2"/>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rgbClr val="FFFFFF"/>
                </a:solidFill>
              </a:rPr>
              <a:t>You</a:t>
            </a:r>
          </a:p>
        </p:txBody>
      </p:sp>
      <p:cxnSp>
        <p:nvCxnSpPr>
          <p:cNvPr id="1429" name="Shape 1429"/>
          <p:cNvCxnSpPr>
            <a:stCxn id="1428" idx="1"/>
            <a:endCxn id="1426" idx="0"/>
          </p:cNvCxnSpPr>
          <p:nvPr/>
        </p:nvCxnSpPr>
        <p:spPr>
          <a:xfrm flipH="1">
            <a:off x="2737343" y="2753455"/>
            <a:ext cx="1079400" cy="553200"/>
          </a:xfrm>
          <a:prstGeom prst="straightConnector1">
            <a:avLst/>
          </a:prstGeom>
          <a:noFill/>
          <a:ln cap="flat" w="19050">
            <a:solidFill>
              <a:srgbClr val="000000"/>
            </a:solidFill>
            <a:prstDash val="solid"/>
            <a:round/>
            <a:headEnd len="lg" w="lg" type="none"/>
            <a:tailEnd len="lg" w="lg" type="triangle"/>
          </a:ln>
        </p:spPr>
      </p:cxnSp>
      <p:cxnSp>
        <p:nvCxnSpPr>
          <p:cNvPr id="1430" name="Shape 1430"/>
          <p:cNvCxnSpPr>
            <a:stCxn id="1428" idx="3"/>
            <a:endCxn id="1431" idx="2"/>
          </p:cNvCxnSpPr>
          <p:nvPr/>
        </p:nvCxnSpPr>
        <p:spPr>
          <a:xfrm>
            <a:off x="5327243" y="2753455"/>
            <a:ext cx="396900" cy="0"/>
          </a:xfrm>
          <a:prstGeom prst="straightConnector1">
            <a:avLst/>
          </a:prstGeom>
          <a:noFill/>
          <a:ln cap="flat" w="19050">
            <a:solidFill>
              <a:srgbClr val="000000"/>
            </a:solidFill>
            <a:prstDash val="solid"/>
            <a:round/>
            <a:headEnd len="lg" w="lg" type="none"/>
            <a:tailEnd len="lg" w="lg" type="triangle"/>
          </a:ln>
        </p:spPr>
      </p:cxnSp>
      <p:sp>
        <p:nvSpPr>
          <p:cNvPr id="1431" name="Shape 1431"/>
          <p:cNvSpPr/>
          <p:nvPr/>
        </p:nvSpPr>
        <p:spPr>
          <a:xfrm>
            <a:off x="5724271" y="2444524"/>
            <a:ext cx="917399" cy="618000"/>
          </a:xfrm>
          <a:prstGeom prst="ellipse">
            <a:avLst/>
          </a:prstGeom>
          <a:solidFill>
            <a:schemeClr val="accent5"/>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200">
                <a:solidFill>
                  <a:srgbClr val="FFFFFF"/>
                </a:solidFill>
              </a:rPr>
              <a:t>Their model of you</a:t>
            </a:r>
          </a:p>
        </p:txBody>
      </p:sp>
      <p:cxnSp>
        <p:nvCxnSpPr>
          <p:cNvPr id="1432" name="Shape 1432"/>
          <p:cNvCxnSpPr>
            <a:stCxn id="1431" idx="4"/>
            <a:endCxn id="1423" idx="0"/>
          </p:cNvCxnSpPr>
          <p:nvPr/>
        </p:nvCxnSpPr>
        <p:spPr>
          <a:xfrm>
            <a:off x="6182971" y="3062524"/>
            <a:ext cx="223800" cy="243900"/>
          </a:xfrm>
          <a:prstGeom prst="straightConnector1">
            <a:avLst/>
          </a:prstGeom>
          <a:noFill/>
          <a:ln cap="flat" w="19050">
            <a:solidFill>
              <a:srgbClr val="000000"/>
            </a:solidFill>
            <a:prstDash val="solid"/>
            <a:round/>
            <a:headEnd len="lg" w="lg" type="none"/>
            <a:tailEnd len="lg" w="lg" type="triangle"/>
          </a:ln>
        </p:spPr>
      </p:cxnSp>
      <p:sp>
        <p:nvSpPr>
          <p:cNvPr id="1433" name="Shape 1433"/>
          <p:cNvSpPr/>
          <p:nvPr/>
        </p:nvSpPr>
        <p:spPr>
          <a:xfrm>
            <a:off x="7038698" y="3002685"/>
            <a:ext cx="277500" cy="246899"/>
          </a:xfrm>
          <a:prstGeom prst="ellipse">
            <a:avLst/>
          </a:prstGeom>
          <a:solidFill>
            <a:schemeClr val="accent5"/>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sz="1200"/>
          </a:p>
        </p:txBody>
      </p:sp>
      <p:cxnSp>
        <p:nvCxnSpPr>
          <p:cNvPr id="1434" name="Shape 1434"/>
          <p:cNvCxnSpPr>
            <a:stCxn id="1433" idx="4"/>
            <a:endCxn id="1423" idx="7"/>
          </p:cNvCxnSpPr>
          <p:nvPr/>
        </p:nvCxnSpPr>
        <p:spPr>
          <a:xfrm flipH="1">
            <a:off x="6940748" y="3249585"/>
            <a:ext cx="236700" cy="140700"/>
          </a:xfrm>
          <a:prstGeom prst="straightConnector1">
            <a:avLst/>
          </a:prstGeom>
          <a:noFill/>
          <a:ln cap="flat" w="19050">
            <a:solidFill>
              <a:srgbClr val="000000"/>
            </a:solidFill>
            <a:prstDash val="solid"/>
            <a:round/>
            <a:headEnd len="lg" w="lg" type="none"/>
            <a:tailEnd len="lg" w="lg" type="triangle"/>
          </a:ln>
        </p:spPr>
      </p:cxnSp>
      <p:sp>
        <p:nvSpPr>
          <p:cNvPr id="1435" name="Shape 1435"/>
          <p:cNvSpPr/>
          <p:nvPr/>
        </p:nvSpPr>
        <p:spPr>
          <a:xfrm>
            <a:off x="6949848" y="2518637"/>
            <a:ext cx="917399" cy="363300"/>
          </a:xfrm>
          <a:prstGeom prst="ellipse">
            <a:avLst/>
          </a:prstGeom>
          <a:solidFill>
            <a:schemeClr val="accent5"/>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200">
                <a:solidFill>
                  <a:srgbClr val="FFFFFF"/>
                </a:solidFill>
              </a:rPr>
              <a:t>Noise</a:t>
            </a:r>
          </a:p>
        </p:txBody>
      </p:sp>
      <p:sp>
        <p:nvSpPr>
          <p:cNvPr id="1436" name="Shape 1436"/>
          <p:cNvSpPr/>
          <p:nvPr/>
        </p:nvSpPr>
        <p:spPr>
          <a:xfrm>
            <a:off x="7374499" y="3138278"/>
            <a:ext cx="408899" cy="363300"/>
          </a:xfrm>
          <a:prstGeom prst="ellipse">
            <a:avLst/>
          </a:prstGeom>
          <a:solidFill>
            <a:schemeClr val="accent5"/>
          </a:solidFill>
          <a:ln cap="flat"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sz="1200"/>
          </a:p>
        </p:txBody>
      </p:sp>
      <p:cxnSp>
        <p:nvCxnSpPr>
          <p:cNvPr id="1437" name="Shape 1437"/>
          <p:cNvCxnSpPr>
            <a:stCxn id="1435" idx="3"/>
            <a:endCxn id="1423" idx="0"/>
          </p:cNvCxnSpPr>
          <p:nvPr/>
        </p:nvCxnSpPr>
        <p:spPr>
          <a:xfrm flipH="1">
            <a:off x="6406798" y="2828733"/>
            <a:ext cx="677400" cy="477900"/>
          </a:xfrm>
          <a:prstGeom prst="straightConnector1">
            <a:avLst/>
          </a:prstGeom>
          <a:noFill/>
          <a:ln cap="flat" w="19050">
            <a:solidFill>
              <a:srgbClr val="000000"/>
            </a:solidFill>
            <a:prstDash val="solid"/>
            <a:round/>
            <a:headEnd len="lg" w="lg" type="none"/>
            <a:tailEnd len="lg" w="lg" type="triangle"/>
          </a:ln>
        </p:spPr>
      </p:cxnSp>
      <p:cxnSp>
        <p:nvCxnSpPr>
          <p:cNvPr id="1438" name="Shape 1438"/>
          <p:cNvCxnSpPr>
            <a:stCxn id="1436" idx="3"/>
            <a:endCxn id="1423" idx="6"/>
          </p:cNvCxnSpPr>
          <p:nvPr/>
        </p:nvCxnSpPr>
        <p:spPr>
          <a:xfrm flipH="1">
            <a:off x="7161981" y="3448374"/>
            <a:ext cx="272400" cy="144300"/>
          </a:xfrm>
          <a:prstGeom prst="straightConnector1">
            <a:avLst/>
          </a:prstGeom>
          <a:noFill/>
          <a:ln cap="flat" w="19050">
            <a:solidFill>
              <a:srgbClr val="000000"/>
            </a:solidFill>
            <a:prstDash val="solid"/>
            <a:round/>
            <a:headEnd len="lg" w="lg" type="none"/>
            <a:tailEnd len="lg" w="lg" type="triangle"/>
          </a:ln>
        </p:spPr>
      </p:cxnSp>
      <p:sp>
        <p:nvSpPr>
          <p:cNvPr id="1439" name="Shape 1439"/>
          <p:cNvSpPr txBox="1"/>
          <p:nvPr>
            <p:ph type="ctrTitle"/>
          </p:nvPr>
        </p:nvSpPr>
        <p:spPr>
          <a:xfrm>
            <a:off x="724725" y="146500"/>
            <a:ext cx="7617899" cy="4841699"/>
          </a:xfrm>
          <a:prstGeom prst="rect">
            <a:avLst/>
          </a:prstGeom>
          <a:noFill/>
          <a:ln>
            <a:noFill/>
          </a:ln>
        </p:spPr>
        <p:txBody>
          <a:bodyPr anchorCtr="0" anchor="t" bIns="91425" lIns="91425" rIns="91425" tIns="91425">
            <a:noAutofit/>
          </a:bodyPr>
          <a:lstStyle/>
          <a:p>
            <a:pPr lvl="0" rtl="0" algn="ctr">
              <a:spcBef>
                <a:spcPts val="0"/>
              </a:spcBef>
              <a:buNone/>
            </a:pPr>
            <a:r>
              <a:t/>
            </a:r>
            <a:endParaRPr/>
          </a:p>
          <a:p>
            <a:pPr lvl="0" rtl="0" algn="ctr">
              <a:spcBef>
                <a:spcPts val="0"/>
              </a:spcBef>
              <a:buNone/>
            </a:pPr>
            <a:r>
              <a:rPr lang="en"/>
              <a:t>Which logical relationships do we respect, and how?</a:t>
            </a:r>
          </a:p>
        </p:txBody>
      </p:sp>
      <p:sp>
        <p:nvSpPr>
          <p:cNvPr id="1440" name="Shape 1440"/>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96" name="Shape 96"/>
        <p:cNvGrpSpPr/>
        <p:nvPr/>
      </p:nvGrpSpPr>
      <p:grpSpPr>
        <a:xfrm>
          <a:off x="0" y="0"/>
          <a:ext cx="0" cy="0"/>
          <a:chOff x="0" y="0"/>
          <a:chExt cx="0" cy="0"/>
        </a:xfrm>
      </p:grpSpPr>
      <p:sp>
        <p:nvSpPr>
          <p:cNvPr id="97" name="Shape 97"/>
          <p:cNvSpPr/>
          <p:nvPr/>
        </p:nvSpPr>
        <p:spPr>
          <a:xfrm>
            <a:off x="1088150" y="827550"/>
            <a:ext cx="2371499" cy="3488399"/>
          </a:xfrm>
          <a:prstGeom prst="roundRect">
            <a:avLst>
              <a:gd fmla="val 16667" name="adj"/>
            </a:avLst>
          </a:prstGeom>
          <a:solidFill>
            <a:schemeClr val="accent1"/>
          </a:solidFill>
          <a:ln cap="flat" w="3810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400"/>
              <a:t>Environment</a:t>
            </a:r>
          </a:p>
        </p:txBody>
      </p:sp>
      <p:sp>
        <p:nvSpPr>
          <p:cNvPr id="98" name="Shape 98"/>
          <p:cNvSpPr/>
          <p:nvPr/>
        </p:nvSpPr>
        <p:spPr>
          <a:xfrm>
            <a:off x="5684351" y="827550"/>
            <a:ext cx="2371499" cy="3488399"/>
          </a:xfrm>
          <a:prstGeom prst="roundRect">
            <a:avLst>
              <a:gd fmla="val 16667" name="adj"/>
            </a:avLst>
          </a:prstGeom>
          <a:solidFill>
            <a:schemeClr val="dk2"/>
          </a:solidFill>
          <a:ln cap="flat" w="3810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400">
                <a:solidFill>
                  <a:srgbClr val="FFFFFF"/>
                </a:solidFill>
              </a:rPr>
              <a:t>Agent</a:t>
            </a:r>
          </a:p>
        </p:txBody>
      </p:sp>
      <p:cxnSp>
        <p:nvCxnSpPr>
          <p:cNvPr id="99" name="Shape 99"/>
          <p:cNvCxnSpPr/>
          <p:nvPr/>
        </p:nvCxnSpPr>
        <p:spPr>
          <a:xfrm rot="10800000">
            <a:off x="3519551" y="3386929"/>
            <a:ext cx="2164799" cy="0"/>
          </a:xfrm>
          <a:prstGeom prst="straightConnector1">
            <a:avLst/>
          </a:prstGeom>
          <a:noFill/>
          <a:ln cap="flat" w="38100">
            <a:solidFill>
              <a:srgbClr val="000000"/>
            </a:solidFill>
            <a:prstDash val="solid"/>
            <a:round/>
            <a:headEnd len="lg" w="lg" type="none"/>
            <a:tailEnd len="lg" w="lg" type="triangle"/>
          </a:ln>
        </p:spPr>
      </p:cxnSp>
      <p:cxnSp>
        <p:nvCxnSpPr>
          <p:cNvPr id="100" name="Shape 100"/>
          <p:cNvCxnSpPr/>
          <p:nvPr/>
        </p:nvCxnSpPr>
        <p:spPr>
          <a:xfrm>
            <a:off x="3459630" y="1756570"/>
            <a:ext cx="2164799" cy="0"/>
          </a:xfrm>
          <a:prstGeom prst="straightConnector1">
            <a:avLst/>
          </a:prstGeom>
          <a:noFill/>
          <a:ln cap="flat" w="38100">
            <a:solidFill>
              <a:srgbClr val="000000"/>
            </a:solidFill>
            <a:prstDash val="solid"/>
            <a:round/>
            <a:headEnd len="lg" w="lg" type="none"/>
            <a:tailEnd len="lg" w="lg" type="triangle"/>
          </a:ln>
        </p:spPr>
      </p:cxnSp>
      <p:sp>
        <p:nvSpPr>
          <p:cNvPr id="101" name="Shape 101"/>
          <p:cNvSpPr txBox="1"/>
          <p:nvPr/>
        </p:nvSpPr>
        <p:spPr>
          <a:xfrm>
            <a:off x="4044614" y="1310138"/>
            <a:ext cx="1054799" cy="446700"/>
          </a:xfrm>
          <a:prstGeom prst="rect">
            <a:avLst/>
          </a:prstGeom>
          <a:noFill/>
          <a:ln>
            <a:noFill/>
          </a:ln>
        </p:spPr>
        <p:txBody>
          <a:bodyPr anchorCtr="0" anchor="t" bIns="91425" lIns="91425" rIns="91425" tIns="91425">
            <a:noAutofit/>
          </a:bodyPr>
          <a:lstStyle/>
          <a:p>
            <a:pPr lvl="0" rtl="0" algn="ctr">
              <a:spcBef>
                <a:spcPts val="0"/>
              </a:spcBef>
              <a:buNone/>
            </a:pPr>
            <a:r>
              <a:rPr lang="en" sz="1800"/>
              <a:t>Input</a:t>
            </a:r>
          </a:p>
        </p:txBody>
      </p:sp>
      <p:sp>
        <p:nvSpPr>
          <p:cNvPr id="102" name="Shape 102"/>
          <p:cNvSpPr txBox="1"/>
          <p:nvPr/>
        </p:nvSpPr>
        <p:spPr>
          <a:xfrm>
            <a:off x="4044614" y="2940478"/>
            <a:ext cx="1054799" cy="446700"/>
          </a:xfrm>
          <a:prstGeom prst="rect">
            <a:avLst/>
          </a:prstGeom>
          <a:noFill/>
          <a:ln>
            <a:noFill/>
          </a:ln>
        </p:spPr>
        <p:txBody>
          <a:bodyPr anchorCtr="0" anchor="t" bIns="91425" lIns="91425" rIns="91425" tIns="91425">
            <a:noAutofit/>
          </a:bodyPr>
          <a:lstStyle/>
          <a:p>
            <a:pPr lvl="0" rtl="0" algn="ctr">
              <a:spcBef>
                <a:spcPts val="0"/>
              </a:spcBef>
              <a:buNone/>
            </a:pPr>
            <a:r>
              <a:rPr lang="en" sz="1800"/>
              <a:t>Output</a:t>
            </a:r>
          </a:p>
        </p:txBody>
      </p:sp>
      <p:sp>
        <p:nvSpPr>
          <p:cNvPr id="103" name="Shape 103"/>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dk2"/>
                </a:solidFill>
              </a:rPr>
              <a:t>‹#›</a:t>
            </a:fld>
          </a:p>
        </p:txBody>
      </p:sp>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4" name="Shape 1444"/>
        <p:cNvGrpSpPr/>
        <p:nvPr/>
      </p:nvGrpSpPr>
      <p:grpSpPr>
        <a:xfrm>
          <a:off x="0" y="0"/>
          <a:ext cx="0" cy="0"/>
          <a:chOff x="0" y="0"/>
          <a:chExt cx="0" cy="0"/>
        </a:xfrm>
      </p:grpSpPr>
      <p:sp>
        <p:nvSpPr>
          <p:cNvPr id="1445" name="Shape 1445"/>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Preferences aren’t enough</a:t>
            </a:r>
          </a:p>
        </p:txBody>
      </p:sp>
      <p:sp>
        <p:nvSpPr>
          <p:cNvPr id="1446" name="Shape 1446"/>
          <p:cNvSpPr/>
          <p:nvPr/>
        </p:nvSpPr>
        <p:spPr>
          <a:xfrm rot="1288166">
            <a:off x="3826241" y="2824155"/>
            <a:ext cx="658090" cy="490443"/>
          </a:xfrm>
          <a:custGeom>
            <a:pathLst>
              <a:path extrusionOk="0" h="19618" w="26324">
                <a:moveTo>
                  <a:pt x="22993" y="0"/>
                </a:moveTo>
                <a:cubicBezTo>
                  <a:pt x="14376" y="2088"/>
                  <a:pt x="-4235" y="7621"/>
                  <a:pt x="917" y="14837"/>
                </a:cubicBezTo>
                <a:cubicBezTo>
                  <a:pt x="5614" y="21414"/>
                  <a:pt x="19904" y="20973"/>
                  <a:pt x="25164" y="14837"/>
                </a:cubicBezTo>
                <a:cubicBezTo>
                  <a:pt x="28044" y="11476"/>
                  <a:pt x="24865" y="4625"/>
                  <a:pt x="21183" y="2171"/>
                </a:cubicBezTo>
              </a:path>
            </a:pathLst>
          </a:custGeom>
          <a:noFill/>
          <a:ln cap="flat" w="38100">
            <a:solidFill>
              <a:schemeClr val="accent3"/>
            </a:solidFill>
            <a:prstDash val="solid"/>
            <a:round/>
            <a:headEnd len="lg" w="lg" type="none"/>
            <a:tailEnd len="lg" w="lg" type="none"/>
          </a:ln>
        </p:spPr>
      </p:sp>
      <p:sp>
        <p:nvSpPr>
          <p:cNvPr id="1447" name="Shape 1447"/>
          <p:cNvSpPr/>
          <p:nvPr/>
        </p:nvSpPr>
        <p:spPr>
          <a:xfrm rot="-5400000">
            <a:off x="3015847" y="2164609"/>
            <a:ext cx="823300" cy="814275"/>
          </a:xfrm>
          <a:custGeom>
            <a:pathLst>
              <a:path extrusionOk="0" h="32571" w="32932">
                <a:moveTo>
                  <a:pt x="0" y="32571"/>
                </a:moveTo>
                <a:cubicBezTo>
                  <a:pt x="9316" y="20259"/>
                  <a:pt x="20583" y="9267"/>
                  <a:pt x="32932" y="0"/>
                </a:cubicBezTo>
              </a:path>
            </a:pathLst>
          </a:custGeom>
          <a:noFill/>
          <a:ln cap="flat" w="38100">
            <a:solidFill>
              <a:schemeClr val="accent3"/>
            </a:solidFill>
            <a:prstDash val="solid"/>
            <a:round/>
            <a:headEnd len="lg" w="lg" type="none"/>
            <a:tailEnd len="lg" w="lg" type="stealth"/>
          </a:ln>
        </p:spPr>
      </p:sp>
      <p:sp>
        <p:nvSpPr>
          <p:cNvPr id="1448" name="Shape 1448"/>
          <p:cNvSpPr txBox="1"/>
          <p:nvPr/>
        </p:nvSpPr>
        <p:spPr>
          <a:xfrm rot="3301">
            <a:off x="2533868" y="1787058"/>
            <a:ext cx="937200" cy="372600"/>
          </a:xfrm>
          <a:prstGeom prst="rect">
            <a:avLst/>
          </a:prstGeom>
          <a:noFill/>
          <a:ln>
            <a:noFill/>
          </a:ln>
        </p:spPr>
        <p:txBody>
          <a:bodyPr anchorCtr="0" anchor="t" bIns="91425" lIns="91425" rIns="91425" tIns="91425">
            <a:noAutofit/>
          </a:bodyPr>
          <a:lstStyle/>
          <a:p>
            <a:pPr lvl="0" rtl="0" algn="l">
              <a:spcBef>
                <a:spcPts val="0"/>
              </a:spcBef>
              <a:buNone/>
            </a:pPr>
            <a:r>
              <a:rPr lang="en">
                <a:solidFill>
                  <a:schemeClr val="accent3"/>
                </a:solidFill>
                <a:latin typeface="Indie Flower"/>
                <a:ea typeface="Indie Flower"/>
                <a:cs typeface="Indie Flower"/>
                <a:sym typeface="Indie Flower"/>
              </a:rPr>
              <a:t>My choice</a:t>
            </a:r>
          </a:p>
        </p:txBody>
      </p:sp>
      <p:sp>
        <p:nvSpPr>
          <p:cNvPr id="1449" name="Shape 1449"/>
          <p:cNvSpPr/>
          <p:nvPr/>
        </p:nvSpPr>
        <p:spPr>
          <a:xfrm rot="1288166">
            <a:off x="5348001" y="3515858"/>
            <a:ext cx="658090" cy="490443"/>
          </a:xfrm>
          <a:custGeom>
            <a:pathLst>
              <a:path extrusionOk="0" h="19618" w="26324">
                <a:moveTo>
                  <a:pt x="22993" y="0"/>
                </a:moveTo>
                <a:cubicBezTo>
                  <a:pt x="14376" y="2088"/>
                  <a:pt x="-4235" y="7621"/>
                  <a:pt x="917" y="14837"/>
                </a:cubicBezTo>
                <a:cubicBezTo>
                  <a:pt x="5614" y="21414"/>
                  <a:pt x="19904" y="20973"/>
                  <a:pt x="25164" y="14837"/>
                </a:cubicBezTo>
                <a:cubicBezTo>
                  <a:pt x="28044" y="11476"/>
                  <a:pt x="24865" y="4625"/>
                  <a:pt x="21183" y="2171"/>
                </a:cubicBezTo>
              </a:path>
            </a:pathLst>
          </a:custGeom>
          <a:noFill/>
          <a:ln cap="flat" w="38100">
            <a:solidFill>
              <a:schemeClr val="accent3"/>
            </a:solidFill>
            <a:prstDash val="solid"/>
            <a:round/>
            <a:headEnd len="lg" w="lg" type="none"/>
            <a:tailEnd len="lg" w="lg" type="none"/>
          </a:ln>
        </p:spPr>
      </p:sp>
      <p:sp>
        <p:nvSpPr>
          <p:cNvPr id="1450" name="Shape 1450"/>
          <p:cNvSpPr/>
          <p:nvPr/>
        </p:nvSpPr>
        <p:spPr>
          <a:xfrm flipH="1" rot="6043134">
            <a:off x="6051868" y="3118975"/>
            <a:ext cx="823340" cy="814315"/>
          </a:xfrm>
          <a:custGeom>
            <a:pathLst>
              <a:path extrusionOk="0" h="32571" w="32932">
                <a:moveTo>
                  <a:pt x="0" y="32571"/>
                </a:moveTo>
                <a:cubicBezTo>
                  <a:pt x="9316" y="20259"/>
                  <a:pt x="20583" y="9267"/>
                  <a:pt x="32932" y="0"/>
                </a:cubicBezTo>
              </a:path>
            </a:pathLst>
          </a:custGeom>
          <a:noFill/>
          <a:ln cap="flat" w="38100">
            <a:solidFill>
              <a:schemeClr val="accent3"/>
            </a:solidFill>
            <a:prstDash val="solid"/>
            <a:round/>
            <a:headEnd len="lg" w="lg" type="none"/>
            <a:tailEnd len="lg" w="lg" type="stealth"/>
          </a:ln>
        </p:spPr>
      </p:sp>
      <p:sp>
        <p:nvSpPr>
          <p:cNvPr id="1451" name="Shape 1451"/>
          <p:cNvSpPr txBox="1"/>
          <p:nvPr/>
        </p:nvSpPr>
        <p:spPr>
          <a:xfrm rot="2420334">
            <a:off x="6454575" y="2995347"/>
            <a:ext cx="1456649" cy="371605"/>
          </a:xfrm>
          <a:prstGeom prst="rect">
            <a:avLst/>
          </a:prstGeom>
          <a:noFill/>
          <a:ln>
            <a:noFill/>
          </a:ln>
        </p:spPr>
        <p:txBody>
          <a:bodyPr anchorCtr="0" anchor="t" bIns="91425" lIns="91425" rIns="91425" tIns="91425">
            <a:noAutofit/>
          </a:bodyPr>
          <a:lstStyle/>
          <a:p>
            <a:pPr lvl="0" rtl="0" algn="l">
              <a:spcBef>
                <a:spcPts val="0"/>
              </a:spcBef>
              <a:buNone/>
            </a:pPr>
            <a:r>
              <a:rPr lang="en">
                <a:solidFill>
                  <a:schemeClr val="accent3"/>
                </a:solidFill>
                <a:latin typeface="Indie Flower"/>
                <a:ea typeface="Indie Flower"/>
                <a:cs typeface="Indie Flower"/>
                <a:sym typeface="Indie Flower"/>
              </a:rPr>
              <a:t>Causal choice</a:t>
            </a:r>
          </a:p>
        </p:txBody>
      </p:sp>
      <p:sp>
        <p:nvSpPr>
          <p:cNvPr id="1452" name="Shape 1452"/>
          <p:cNvSpPr/>
          <p:nvPr/>
        </p:nvSpPr>
        <p:spPr>
          <a:xfrm>
            <a:off x="146400" y="0"/>
            <a:ext cx="146399" cy="10988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1453" name="Shape 1453"/>
          <p:cNvSpPr/>
          <p:nvPr/>
        </p:nvSpPr>
        <p:spPr>
          <a:xfrm>
            <a:off x="0" y="25"/>
            <a:ext cx="146399" cy="10988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graphicFrame>
        <p:nvGraphicFramePr>
          <p:cNvPr id="1454" name="Shape 1454"/>
          <p:cNvGraphicFramePr/>
          <p:nvPr/>
        </p:nvGraphicFramePr>
        <p:xfrm>
          <a:off x="345172" y="1373412"/>
          <a:ext cx="3000000" cy="3000000"/>
        </p:xfrm>
        <a:graphic>
          <a:graphicData uri="http://schemas.openxmlformats.org/drawingml/2006/table">
            <a:tbl>
              <a:tblPr>
                <a:noFill/>
                <a:tableStyleId>{7CEDD93B-5D3D-4E26-8646-043C2E30A001}</a:tableStyleId>
              </a:tblPr>
              <a:tblGrid>
                <a:gridCol w="1408075"/>
                <a:gridCol w="1654825"/>
                <a:gridCol w="1531450"/>
                <a:gridCol w="1531450"/>
              </a:tblGrid>
              <a:tr h="696100">
                <a:tc>
                  <a:txBody>
                    <a:bodyPr>
                      <a:noAutofit/>
                    </a:bodyPr>
                    <a:lstStyle/>
                    <a:p>
                      <a:pPr lvl="0" rtl="0">
                        <a:spcBef>
                          <a:spcPts val="0"/>
                        </a:spcBef>
                        <a:buNone/>
                      </a:pPr>
                      <a:r>
                        <a:t/>
                      </a:r>
                      <a:endParaRPr>
                        <a:solidFill>
                          <a:srgbClr val="351C75"/>
                        </a:solidFill>
                      </a:endParaRPr>
                    </a:p>
                  </a:txBody>
                  <a:tcPr marT="91425" marB="91425" marR="91425" marL="91425" anchor="ctr">
                    <a:lnL cap="flat" w="38100">
                      <a:solidFill>
                        <a:srgbClr val="000000">
                          <a:alpha val="0"/>
                        </a:srgbClr>
                      </a:solidFill>
                      <a:prstDash val="solid"/>
                      <a:round/>
                      <a:headEnd len="med" w="med" type="none"/>
                      <a:tailEnd len="med" w="med" type="none"/>
                    </a:lnL>
                    <a:lnR cap="flat" w="38100">
                      <a:solidFill>
                        <a:srgbClr val="000000">
                          <a:alpha val="0"/>
                        </a:srgbClr>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alpha val="0"/>
                        </a:srgbClr>
                      </a:solidFill>
                      <a:prstDash val="solid"/>
                      <a:round/>
                      <a:headEnd len="med" w="med" type="none"/>
                      <a:tailEnd len="med" w="med" type="none"/>
                    </a:lnB>
                  </a:tcPr>
                </a:tc>
                <a:tc>
                  <a:txBody>
                    <a:bodyPr>
                      <a:noAutofit/>
                    </a:bodyPr>
                    <a:lstStyle/>
                    <a:p>
                      <a:pPr lvl="0" rtl="0">
                        <a:spcBef>
                          <a:spcPts val="0"/>
                        </a:spcBef>
                        <a:buNone/>
                      </a:pPr>
                      <a:r>
                        <a:t/>
                      </a:r>
                      <a:endParaRPr>
                        <a:solidFill>
                          <a:srgbClr val="351C75"/>
                        </a:solidFill>
                      </a:endParaRPr>
                    </a:p>
                  </a:txBody>
                  <a:tcPr marT="91425" marB="91425" marR="91425" marL="91425" anchor="ctr">
                    <a:lnL cap="flat" w="38100">
                      <a:solidFill>
                        <a:srgbClr val="000000">
                          <a:alpha val="0"/>
                        </a:srgbClr>
                      </a:solidFill>
                      <a:prstDash val="solid"/>
                      <a:round/>
                      <a:headEnd len="med" w="med" type="none"/>
                      <a:tailEnd len="med" w="med" type="none"/>
                    </a:lnL>
                    <a:lnR cap="flat" w="38100">
                      <a:solidFill>
                        <a:srgbClr val="000000">
                          <a:alpha val="0"/>
                        </a:srgbClr>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alpha val="0"/>
                        </a:srgbClr>
                      </a:solidFill>
                      <a:prstDash val="solid"/>
                      <a:round/>
                      <a:headEnd len="med" w="med" type="none"/>
                      <a:tailEnd len="med" w="med" type="none"/>
                    </a:lnB>
                  </a:tcPr>
                </a:tc>
                <a:tc gridSpan="2">
                  <a:txBody>
                    <a:bodyPr>
                      <a:noAutofit/>
                    </a:bodyPr>
                    <a:lstStyle/>
                    <a:p>
                      <a:pPr lvl="0" rtl="0" algn="ctr">
                        <a:spcBef>
                          <a:spcPts val="0"/>
                        </a:spcBef>
                        <a:buNone/>
                      </a:pPr>
                      <a:r>
                        <a:rPr b="1" lang="en">
                          <a:solidFill>
                            <a:schemeClr val="accent6"/>
                          </a:solidFill>
                        </a:rPr>
                        <a:t>Perfect Copy</a:t>
                      </a:r>
                    </a:p>
                  </a:txBody>
                  <a:tcPr marT="91425" marB="91425" marR="91425" marL="91425" anchor="b">
                    <a:lnL cap="flat" w="38100">
                      <a:solidFill>
                        <a:srgbClr val="000000">
                          <a:alpha val="0"/>
                        </a:srgbClr>
                      </a:solidFill>
                      <a:prstDash val="solid"/>
                      <a:round/>
                      <a:headEnd len="med" w="med" type="none"/>
                      <a:tailEnd len="med" w="med" type="none"/>
                    </a:lnL>
                    <a:lnR cap="flat" w="38100">
                      <a:solidFill>
                        <a:srgbClr val="000000">
                          <a:alpha val="0"/>
                        </a:srgbClr>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alpha val="0"/>
                        </a:srgbClr>
                      </a:solidFill>
                      <a:prstDash val="solid"/>
                      <a:round/>
                      <a:headEnd len="med" w="med" type="none"/>
                      <a:tailEnd len="med" w="med" type="none"/>
                    </a:lnB>
                  </a:tcPr>
                </a:tc>
                <a:tc hMerge="1"/>
              </a:tr>
              <a:tr h="696100">
                <a:tc>
                  <a:txBody>
                    <a:bodyPr>
                      <a:noAutofit/>
                    </a:bodyPr>
                    <a:lstStyle/>
                    <a:p>
                      <a:pPr lvl="0" rtl="0">
                        <a:spcBef>
                          <a:spcPts val="0"/>
                        </a:spcBef>
                        <a:buNone/>
                      </a:pPr>
                      <a:r>
                        <a:t/>
                      </a:r>
                      <a:endParaRPr>
                        <a:solidFill>
                          <a:srgbClr val="351C75"/>
                        </a:solidFill>
                      </a:endParaRPr>
                    </a:p>
                  </a:txBody>
                  <a:tcPr marT="91425" marB="91425" marR="91425" marL="91425" anchor="ctr">
                    <a:lnL cap="flat" w="38100">
                      <a:solidFill>
                        <a:srgbClr val="000000">
                          <a:alpha val="0"/>
                        </a:srgbClr>
                      </a:solidFill>
                      <a:prstDash val="solid"/>
                      <a:round/>
                      <a:headEnd len="med" w="med" type="none"/>
                      <a:tailEnd len="med" w="med" type="none"/>
                    </a:lnL>
                    <a:lnR cap="flat" w="38100">
                      <a:solidFill>
                        <a:srgbClr val="000000">
                          <a:alpha val="0"/>
                        </a:srgbClr>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alpha val="0"/>
                        </a:srgbClr>
                      </a:solidFill>
                      <a:prstDash val="solid"/>
                      <a:round/>
                      <a:headEnd len="med" w="med" type="none"/>
                      <a:tailEnd len="med" w="med" type="none"/>
                    </a:lnB>
                  </a:tcPr>
                </a:tc>
                <a:tc>
                  <a:txBody>
                    <a:bodyPr>
                      <a:noAutofit/>
                    </a:bodyPr>
                    <a:lstStyle/>
                    <a:p>
                      <a:pPr lvl="0" rtl="0">
                        <a:spcBef>
                          <a:spcPts val="0"/>
                        </a:spcBef>
                        <a:buNone/>
                      </a:pPr>
                      <a:r>
                        <a:t/>
                      </a:r>
                      <a:endParaRPr>
                        <a:solidFill>
                          <a:srgbClr val="351C75"/>
                        </a:solidFill>
                      </a:endParaRPr>
                    </a:p>
                  </a:txBody>
                  <a:tcPr marT="91425" marB="91425" marR="91425" marL="91425" anchor="ctr">
                    <a:lnL cap="flat" w="38100">
                      <a:solidFill>
                        <a:srgbClr val="000000">
                          <a:alpha val="0"/>
                        </a:srgbClr>
                      </a:solidFill>
                      <a:prstDash val="solid"/>
                      <a:round/>
                      <a:headEnd len="med" w="med" type="none"/>
                      <a:tailEnd len="med" w="med" type="none"/>
                    </a:lnL>
                    <a:lnR cap="flat" w="38100">
                      <a:solidFill>
                        <a:srgbClr val="000000">
                          <a:alpha val="0"/>
                        </a:srgbClr>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alpha val="0"/>
                        </a:srgbClr>
                      </a:solidFill>
                      <a:prstDash val="solid"/>
                      <a:round/>
                      <a:headEnd len="med" w="med" type="none"/>
                      <a:tailEnd len="med" w="med" type="none"/>
                    </a:lnB>
                  </a:tcPr>
                </a:tc>
                <a:tc>
                  <a:txBody>
                    <a:bodyPr>
                      <a:noAutofit/>
                    </a:bodyPr>
                    <a:lstStyle/>
                    <a:p>
                      <a:pPr lvl="0" rtl="0" algn="ctr">
                        <a:spcBef>
                          <a:spcPts val="0"/>
                        </a:spcBef>
                        <a:buNone/>
                      </a:pPr>
                      <a:r>
                        <a:rPr lang="en">
                          <a:solidFill>
                            <a:schemeClr val="accent6"/>
                          </a:solidFill>
                        </a:rPr>
                        <a:t>Cooperate</a:t>
                      </a:r>
                    </a:p>
                  </a:txBody>
                  <a:tcPr marT="91425" marB="91425" marR="91425" marL="91425" anchor="ctr">
                    <a:lnL cap="flat" w="38100">
                      <a:solidFill>
                        <a:srgbClr val="000000">
                          <a:alpha val="0"/>
                        </a:srgbClr>
                      </a:solidFill>
                      <a:prstDash val="solid"/>
                      <a:round/>
                      <a:headEnd len="med" w="med" type="none"/>
                      <a:tailEnd len="med" w="med" type="none"/>
                    </a:lnL>
                    <a:lnR cap="flat" w="38100">
                      <a:solidFill>
                        <a:srgbClr val="000000">
                          <a:alpha val="0"/>
                        </a:srgbClr>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solidFill>
                      <a:prstDash val="solid"/>
                      <a:round/>
                      <a:headEnd len="med" w="med" type="none"/>
                      <a:tailEnd len="med" w="med" type="none"/>
                    </a:lnB>
                  </a:tcPr>
                </a:tc>
                <a:tc>
                  <a:txBody>
                    <a:bodyPr>
                      <a:noAutofit/>
                    </a:bodyPr>
                    <a:lstStyle/>
                    <a:p>
                      <a:pPr lvl="0" rtl="0" algn="ctr">
                        <a:spcBef>
                          <a:spcPts val="0"/>
                        </a:spcBef>
                        <a:buNone/>
                      </a:pPr>
                      <a:r>
                        <a:rPr lang="en">
                          <a:solidFill>
                            <a:schemeClr val="accent6"/>
                          </a:solidFill>
                        </a:rPr>
                        <a:t>Defect</a:t>
                      </a:r>
                    </a:p>
                  </a:txBody>
                  <a:tcPr marT="91425" marB="91425" marR="91425" marL="91425" anchor="ctr">
                    <a:lnL cap="flat" w="38100">
                      <a:solidFill>
                        <a:srgbClr val="000000">
                          <a:alpha val="0"/>
                        </a:srgbClr>
                      </a:solidFill>
                      <a:prstDash val="solid"/>
                      <a:round/>
                      <a:headEnd len="med" w="med" type="none"/>
                      <a:tailEnd len="med" w="med" type="none"/>
                    </a:lnL>
                    <a:lnR cap="flat" w="38100">
                      <a:solidFill>
                        <a:srgbClr val="000000">
                          <a:alpha val="0"/>
                        </a:srgbClr>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solidFill>
                      <a:prstDash val="solid"/>
                      <a:round/>
                      <a:headEnd len="med" w="med" type="none"/>
                      <a:tailEnd len="med" w="med" type="none"/>
                    </a:lnB>
                  </a:tcPr>
                </a:tc>
              </a:tr>
              <a:tr h="696100">
                <a:tc rowSpan="2">
                  <a:txBody>
                    <a:bodyPr>
                      <a:noAutofit/>
                    </a:bodyPr>
                    <a:lstStyle/>
                    <a:p>
                      <a:pPr lvl="0" rtl="0" algn="r">
                        <a:spcBef>
                          <a:spcPts val="0"/>
                        </a:spcBef>
                        <a:buNone/>
                      </a:pPr>
                      <a:r>
                        <a:rPr b="1" lang="en">
                          <a:solidFill>
                            <a:schemeClr val="accent3"/>
                          </a:solidFill>
                        </a:rPr>
                        <a:t>You</a:t>
                      </a:r>
                    </a:p>
                  </a:txBody>
                  <a:tcPr marT="91425" marB="91425" marR="91425" marL="91425" anchor="ctr">
                    <a:lnL cap="flat" w="38100">
                      <a:solidFill>
                        <a:srgbClr val="000000">
                          <a:alpha val="0"/>
                        </a:srgbClr>
                      </a:solidFill>
                      <a:prstDash val="solid"/>
                      <a:round/>
                      <a:headEnd len="med" w="med" type="none"/>
                      <a:tailEnd len="med" w="med" type="none"/>
                    </a:lnL>
                    <a:lnR cap="flat" w="38100">
                      <a:solidFill>
                        <a:srgbClr val="000000">
                          <a:alpha val="0"/>
                        </a:srgbClr>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alpha val="0"/>
                        </a:srgbClr>
                      </a:solidFill>
                      <a:prstDash val="solid"/>
                      <a:round/>
                      <a:headEnd len="med" w="med" type="none"/>
                      <a:tailEnd len="med" w="med" type="none"/>
                    </a:lnB>
                  </a:tcPr>
                </a:tc>
                <a:tc>
                  <a:txBody>
                    <a:bodyPr>
                      <a:noAutofit/>
                    </a:bodyPr>
                    <a:lstStyle/>
                    <a:p>
                      <a:pPr lvl="0" rtl="0" algn="ctr">
                        <a:spcBef>
                          <a:spcPts val="0"/>
                        </a:spcBef>
                        <a:buNone/>
                      </a:pPr>
                      <a:r>
                        <a:rPr lang="en">
                          <a:solidFill>
                            <a:schemeClr val="accent3"/>
                          </a:solidFill>
                        </a:rPr>
                        <a:t>Cooperate</a:t>
                      </a:r>
                    </a:p>
                  </a:txBody>
                  <a:tcPr marT="91425" marB="91425" marR="91425" marL="91425" anchor="ctr">
                    <a:lnL cap="flat" w="38100">
                      <a:solidFill>
                        <a:srgbClr val="000000">
                          <a:alpha val="0"/>
                        </a:srgbClr>
                      </a:solidFill>
                      <a:prstDash val="solid"/>
                      <a:round/>
                      <a:headEnd len="med" w="med" type="none"/>
                      <a:tailEnd len="med" w="med" type="none"/>
                    </a:lnL>
                    <a:lnR cap="flat" w="38100">
                      <a:solidFill>
                        <a:srgbClr val="000000"/>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alpha val="0"/>
                        </a:srgbClr>
                      </a:solidFill>
                      <a:prstDash val="solid"/>
                      <a:round/>
                      <a:headEnd len="med" w="med" type="none"/>
                      <a:tailEnd len="med" w="med" type="none"/>
                    </a:lnB>
                  </a:tcPr>
                </a:tc>
                <a:tc>
                  <a:txBody>
                    <a:bodyPr>
                      <a:noAutofit/>
                    </a:bodyPr>
                    <a:lstStyle/>
                    <a:p>
                      <a:pPr lvl="0" rtl="0" algn="ctr">
                        <a:spcBef>
                          <a:spcPts val="0"/>
                        </a:spcBef>
                        <a:buNone/>
                      </a:pPr>
                      <a:r>
                        <a:rPr b="1" lang="en">
                          <a:solidFill>
                            <a:schemeClr val="accent3"/>
                          </a:solidFill>
                        </a:rPr>
                        <a:t>2</a:t>
                      </a:r>
                      <a:r>
                        <a:rPr b="1" lang="en">
                          <a:solidFill>
                            <a:srgbClr val="999999"/>
                          </a:solidFill>
                        </a:rPr>
                        <a:t> </a:t>
                      </a:r>
                      <a:r>
                        <a:rPr b="1" lang="en"/>
                        <a:t> </a:t>
                      </a:r>
                      <a:r>
                        <a:rPr b="1" lang="en">
                          <a:solidFill>
                            <a:schemeClr val="accent6"/>
                          </a:solidFill>
                        </a:rPr>
                        <a:t>2</a:t>
                      </a:r>
                    </a:p>
                  </a:txBody>
                  <a:tcPr marT="91425" marB="91425" marR="91425" marL="91425" anchor="ctr">
                    <a:lnL cap="flat" w="38100">
                      <a:solidFill>
                        <a:srgbClr val="000000"/>
                      </a:solidFill>
                      <a:prstDash val="solid"/>
                      <a:round/>
                      <a:headEnd len="med" w="med" type="none"/>
                      <a:tailEnd len="med" w="med" type="none"/>
                    </a:lnL>
                    <a:lnR cap="flat" w="38100">
                      <a:solidFill>
                        <a:srgbClr val="000000"/>
                      </a:solidFill>
                      <a:prstDash val="solid"/>
                      <a:round/>
                      <a:headEnd len="med" w="med" type="none"/>
                      <a:tailEnd len="med" w="med" type="none"/>
                    </a:lnR>
                    <a:lnT cap="flat" w="38100">
                      <a:solidFill>
                        <a:srgbClr val="000000"/>
                      </a:solidFill>
                      <a:prstDash val="solid"/>
                      <a:round/>
                      <a:headEnd len="med" w="med" type="none"/>
                      <a:tailEnd len="med" w="med" type="none"/>
                    </a:lnT>
                    <a:lnB cap="flat" w="38100">
                      <a:solidFill>
                        <a:srgbClr val="000000"/>
                      </a:solidFill>
                      <a:prstDash val="solid"/>
                      <a:round/>
                      <a:headEnd len="med" w="med" type="none"/>
                      <a:tailEnd len="med" w="med" type="none"/>
                    </a:lnB>
                  </a:tcPr>
                </a:tc>
                <a:tc>
                  <a:txBody>
                    <a:bodyPr>
                      <a:noAutofit/>
                    </a:bodyPr>
                    <a:lstStyle/>
                    <a:p>
                      <a:pPr lvl="0" rtl="0" algn="ctr">
                        <a:spcBef>
                          <a:spcPts val="0"/>
                        </a:spcBef>
                        <a:buNone/>
                      </a:pPr>
                      <a:r>
                        <a:rPr b="1" lang="en">
                          <a:solidFill>
                            <a:schemeClr val="accent3"/>
                          </a:solidFill>
                        </a:rPr>
                        <a:t>0</a:t>
                      </a:r>
                      <a:r>
                        <a:rPr b="1" lang="en">
                          <a:solidFill>
                            <a:srgbClr val="999999"/>
                          </a:solidFill>
                        </a:rPr>
                        <a:t> </a:t>
                      </a:r>
                      <a:r>
                        <a:rPr b="1" lang="en"/>
                        <a:t> </a:t>
                      </a:r>
                      <a:r>
                        <a:rPr b="1" lang="en">
                          <a:solidFill>
                            <a:schemeClr val="accent6"/>
                          </a:solidFill>
                        </a:rPr>
                        <a:t>3</a:t>
                      </a:r>
                    </a:p>
                  </a:txBody>
                  <a:tcPr marT="91425" marB="91425" marR="91425" marL="91425" anchor="ctr">
                    <a:lnL cap="flat" w="38100">
                      <a:solidFill>
                        <a:srgbClr val="000000"/>
                      </a:solidFill>
                      <a:prstDash val="solid"/>
                      <a:round/>
                      <a:headEnd len="med" w="med" type="none"/>
                      <a:tailEnd len="med" w="med" type="none"/>
                    </a:lnL>
                    <a:lnR cap="flat" w="38100">
                      <a:solidFill>
                        <a:srgbClr val="000000"/>
                      </a:solidFill>
                      <a:prstDash val="solid"/>
                      <a:round/>
                      <a:headEnd len="med" w="med" type="none"/>
                      <a:tailEnd len="med" w="med" type="none"/>
                    </a:lnR>
                    <a:lnT cap="flat" w="38100">
                      <a:solidFill>
                        <a:srgbClr val="000000"/>
                      </a:solidFill>
                      <a:prstDash val="solid"/>
                      <a:round/>
                      <a:headEnd len="med" w="med" type="none"/>
                      <a:tailEnd len="med" w="med" type="none"/>
                    </a:lnT>
                    <a:lnB cap="flat" w="38100">
                      <a:solidFill>
                        <a:srgbClr val="000000"/>
                      </a:solidFill>
                      <a:prstDash val="solid"/>
                      <a:round/>
                      <a:headEnd len="med" w="med" type="none"/>
                      <a:tailEnd len="med" w="med" type="none"/>
                    </a:lnB>
                  </a:tcPr>
                </a:tc>
              </a:tr>
              <a:tr h="696100">
                <a:tc vMerge="1"/>
                <a:tc>
                  <a:txBody>
                    <a:bodyPr>
                      <a:noAutofit/>
                    </a:bodyPr>
                    <a:lstStyle/>
                    <a:p>
                      <a:pPr lvl="0" rtl="0" algn="ctr">
                        <a:spcBef>
                          <a:spcPts val="0"/>
                        </a:spcBef>
                        <a:buNone/>
                      </a:pPr>
                      <a:r>
                        <a:rPr lang="en">
                          <a:solidFill>
                            <a:schemeClr val="accent3"/>
                          </a:solidFill>
                        </a:rPr>
                        <a:t>Defect</a:t>
                      </a:r>
                    </a:p>
                  </a:txBody>
                  <a:tcPr marT="91425" marB="91425" marR="91425" marL="91425" anchor="ctr">
                    <a:lnL cap="flat" w="38100">
                      <a:solidFill>
                        <a:srgbClr val="000000">
                          <a:alpha val="0"/>
                        </a:srgbClr>
                      </a:solidFill>
                      <a:prstDash val="solid"/>
                      <a:round/>
                      <a:headEnd len="med" w="med" type="none"/>
                      <a:tailEnd len="med" w="med" type="none"/>
                    </a:lnL>
                    <a:lnR cap="flat" w="38100">
                      <a:solidFill>
                        <a:srgbClr val="000000"/>
                      </a:solidFill>
                      <a:prstDash val="solid"/>
                      <a:round/>
                      <a:headEnd len="med" w="med" type="none"/>
                      <a:tailEnd len="med" w="med" type="none"/>
                    </a:lnR>
                    <a:lnT cap="flat" w="38100">
                      <a:solidFill>
                        <a:srgbClr val="000000">
                          <a:alpha val="0"/>
                        </a:srgbClr>
                      </a:solidFill>
                      <a:prstDash val="solid"/>
                      <a:round/>
                      <a:headEnd len="med" w="med" type="none"/>
                      <a:tailEnd len="med" w="med" type="none"/>
                    </a:lnT>
                    <a:lnB cap="flat" w="38100">
                      <a:solidFill>
                        <a:srgbClr val="000000">
                          <a:alpha val="0"/>
                        </a:srgbClr>
                      </a:solidFill>
                      <a:prstDash val="solid"/>
                      <a:round/>
                      <a:headEnd len="med" w="med" type="none"/>
                      <a:tailEnd len="med" w="med" type="none"/>
                    </a:lnB>
                  </a:tcPr>
                </a:tc>
                <a:tc>
                  <a:txBody>
                    <a:bodyPr>
                      <a:noAutofit/>
                    </a:bodyPr>
                    <a:lstStyle/>
                    <a:p>
                      <a:pPr lvl="0" rtl="0" algn="ctr">
                        <a:spcBef>
                          <a:spcPts val="0"/>
                        </a:spcBef>
                        <a:buNone/>
                      </a:pPr>
                      <a:r>
                        <a:rPr b="1" lang="en">
                          <a:solidFill>
                            <a:schemeClr val="accent3"/>
                          </a:solidFill>
                        </a:rPr>
                        <a:t>3</a:t>
                      </a:r>
                      <a:r>
                        <a:rPr b="1" lang="en">
                          <a:solidFill>
                            <a:srgbClr val="999999"/>
                          </a:solidFill>
                        </a:rPr>
                        <a:t> </a:t>
                      </a:r>
                      <a:r>
                        <a:rPr b="1" lang="en"/>
                        <a:t> </a:t>
                      </a:r>
                      <a:r>
                        <a:rPr b="1" lang="en">
                          <a:solidFill>
                            <a:schemeClr val="accent6"/>
                          </a:solidFill>
                        </a:rPr>
                        <a:t>0</a:t>
                      </a:r>
                    </a:p>
                  </a:txBody>
                  <a:tcPr marT="91425" marB="91425" marR="91425" marL="91425" anchor="ctr">
                    <a:lnL cap="flat" w="38100">
                      <a:solidFill>
                        <a:srgbClr val="000000"/>
                      </a:solidFill>
                      <a:prstDash val="solid"/>
                      <a:round/>
                      <a:headEnd len="med" w="med" type="none"/>
                      <a:tailEnd len="med" w="med" type="none"/>
                    </a:lnL>
                    <a:lnR cap="flat" w="38100">
                      <a:solidFill>
                        <a:srgbClr val="000000"/>
                      </a:solidFill>
                      <a:prstDash val="solid"/>
                      <a:round/>
                      <a:headEnd len="med" w="med" type="none"/>
                      <a:tailEnd len="med" w="med" type="none"/>
                    </a:lnR>
                    <a:lnT cap="flat" w="38100">
                      <a:solidFill>
                        <a:srgbClr val="000000"/>
                      </a:solidFill>
                      <a:prstDash val="solid"/>
                      <a:round/>
                      <a:headEnd len="med" w="med" type="none"/>
                      <a:tailEnd len="med" w="med" type="none"/>
                    </a:lnT>
                    <a:lnB cap="flat" w="38100">
                      <a:solidFill>
                        <a:srgbClr val="000000"/>
                      </a:solidFill>
                      <a:prstDash val="solid"/>
                      <a:round/>
                      <a:headEnd len="med" w="med" type="none"/>
                      <a:tailEnd len="med" w="med" type="none"/>
                    </a:lnB>
                  </a:tcPr>
                </a:tc>
                <a:tc>
                  <a:txBody>
                    <a:bodyPr>
                      <a:noAutofit/>
                    </a:bodyPr>
                    <a:lstStyle/>
                    <a:p>
                      <a:pPr lvl="0" rtl="0" algn="ctr">
                        <a:spcBef>
                          <a:spcPts val="0"/>
                        </a:spcBef>
                        <a:buNone/>
                      </a:pPr>
                      <a:r>
                        <a:rPr b="1" lang="en">
                          <a:solidFill>
                            <a:schemeClr val="accent3"/>
                          </a:solidFill>
                        </a:rPr>
                        <a:t>1</a:t>
                      </a:r>
                      <a:r>
                        <a:rPr b="1" lang="en">
                          <a:solidFill>
                            <a:srgbClr val="999999"/>
                          </a:solidFill>
                        </a:rPr>
                        <a:t> </a:t>
                      </a:r>
                      <a:r>
                        <a:rPr b="1" lang="en"/>
                        <a:t> </a:t>
                      </a:r>
                      <a:r>
                        <a:rPr b="1" lang="en">
                          <a:solidFill>
                            <a:schemeClr val="accent6"/>
                          </a:solidFill>
                        </a:rPr>
                        <a:t>1</a:t>
                      </a:r>
                    </a:p>
                  </a:txBody>
                  <a:tcPr marT="91425" marB="91425" marR="91425" marL="91425" anchor="ctr">
                    <a:lnL cap="flat" w="38100">
                      <a:solidFill>
                        <a:srgbClr val="000000"/>
                      </a:solidFill>
                      <a:prstDash val="solid"/>
                      <a:round/>
                      <a:headEnd len="med" w="med" type="none"/>
                      <a:tailEnd len="med" w="med" type="none"/>
                    </a:lnL>
                    <a:lnR cap="flat" w="38100">
                      <a:solidFill>
                        <a:srgbClr val="000000"/>
                      </a:solidFill>
                      <a:prstDash val="solid"/>
                      <a:round/>
                      <a:headEnd len="med" w="med" type="none"/>
                      <a:tailEnd len="med" w="med" type="none"/>
                    </a:lnR>
                    <a:lnT cap="flat" w="38100">
                      <a:solidFill>
                        <a:srgbClr val="000000"/>
                      </a:solidFill>
                      <a:prstDash val="solid"/>
                      <a:round/>
                      <a:headEnd len="med" w="med" type="none"/>
                      <a:tailEnd len="med" w="med" type="none"/>
                    </a:lnT>
                    <a:lnB cap="flat" w="38100">
                      <a:solidFill>
                        <a:srgbClr val="000000"/>
                      </a:solidFill>
                      <a:prstDash val="solid"/>
                      <a:round/>
                      <a:headEnd len="med" w="med" type="none"/>
                      <a:tailEnd len="med" w="med" type="none"/>
                    </a:lnB>
                  </a:tcPr>
                </a:tc>
              </a:tr>
            </a:tbl>
          </a:graphicData>
        </a:graphic>
      </p:graphicFrame>
      <p:sp>
        <p:nvSpPr>
          <p:cNvPr id="1455" name="Shape 1455"/>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9" name="Shape 1459"/>
        <p:cNvGrpSpPr/>
        <p:nvPr/>
      </p:nvGrpSpPr>
      <p:grpSpPr>
        <a:xfrm>
          <a:off x="0" y="0"/>
          <a:ext cx="0" cy="0"/>
          <a:chOff x="0" y="0"/>
          <a:chExt cx="0" cy="0"/>
        </a:xfrm>
      </p:grpSpPr>
      <p:sp>
        <p:nvSpPr>
          <p:cNvPr id="1460" name="Shape 1460"/>
          <p:cNvSpPr txBox="1"/>
          <p:nvPr>
            <p:ph type="ctrTitle"/>
          </p:nvPr>
        </p:nvSpPr>
        <p:spPr>
          <a:xfrm>
            <a:off x="432900" y="1998599"/>
            <a:ext cx="8278199" cy="1146299"/>
          </a:xfrm>
          <a:prstGeom prst="rect">
            <a:avLst/>
          </a:prstGeom>
          <a:noFill/>
          <a:ln>
            <a:noFill/>
          </a:ln>
        </p:spPr>
        <p:txBody>
          <a:bodyPr anchorCtr="0" anchor="ctr" bIns="91425" lIns="91425" rIns="91425" tIns="91425">
            <a:noAutofit/>
          </a:bodyPr>
          <a:lstStyle/>
          <a:p>
            <a:pPr lvl="0" rtl="0" algn="ctr">
              <a:spcBef>
                <a:spcPts val="0"/>
              </a:spcBef>
              <a:buNone/>
            </a:pPr>
            <a:r>
              <a:rPr lang="en" sz="6000"/>
              <a:t>What is a what if?</a:t>
            </a:r>
          </a:p>
        </p:txBody>
      </p:sp>
      <p:sp>
        <p:nvSpPr>
          <p:cNvPr id="1461" name="Shape 1461"/>
          <p:cNvSpPr/>
          <p:nvPr/>
        </p:nvSpPr>
        <p:spPr>
          <a:xfrm>
            <a:off x="146400" y="0"/>
            <a:ext cx="146399" cy="5143499"/>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1462" name="Shape 1462"/>
          <p:cNvSpPr/>
          <p:nvPr/>
        </p:nvSpPr>
        <p:spPr>
          <a:xfrm>
            <a:off x="0" y="79"/>
            <a:ext cx="146399" cy="5143499"/>
          </a:xfrm>
          <a:prstGeom prst="rect">
            <a:avLst/>
          </a:prstGeom>
          <a:solidFill>
            <a:srgbClr val="E67C0B"/>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07" name="Shape 107"/>
        <p:cNvGrpSpPr/>
        <p:nvPr/>
      </p:nvGrpSpPr>
      <p:grpSpPr>
        <a:xfrm>
          <a:off x="0" y="0"/>
          <a:ext cx="0" cy="0"/>
          <a:chOff x="0" y="0"/>
          <a:chExt cx="0" cy="0"/>
        </a:xfrm>
      </p:grpSpPr>
      <p:cxnSp>
        <p:nvCxnSpPr>
          <p:cNvPr id="108" name="Shape 108"/>
          <p:cNvCxnSpPr/>
          <p:nvPr/>
        </p:nvCxnSpPr>
        <p:spPr>
          <a:xfrm rot="10800000">
            <a:off x="7089057" y="3588682"/>
            <a:ext cx="0" cy="832500"/>
          </a:xfrm>
          <a:prstGeom prst="straightConnector1">
            <a:avLst/>
          </a:prstGeom>
          <a:noFill/>
          <a:ln cap="flat" w="19050">
            <a:solidFill>
              <a:srgbClr val="000000"/>
            </a:solidFill>
            <a:prstDash val="solid"/>
            <a:round/>
            <a:headEnd len="lg" w="lg" type="triangle"/>
            <a:tailEnd len="lg" w="lg" type="none"/>
          </a:ln>
        </p:spPr>
      </p:cxnSp>
      <p:cxnSp>
        <p:nvCxnSpPr>
          <p:cNvPr id="109" name="Shape 109"/>
          <p:cNvCxnSpPr/>
          <p:nvPr/>
        </p:nvCxnSpPr>
        <p:spPr>
          <a:xfrm rot="10800000">
            <a:off x="6656133" y="3588682"/>
            <a:ext cx="0" cy="832500"/>
          </a:xfrm>
          <a:prstGeom prst="straightConnector1">
            <a:avLst/>
          </a:prstGeom>
          <a:noFill/>
          <a:ln cap="flat" w="19050">
            <a:solidFill>
              <a:srgbClr val="000000"/>
            </a:solidFill>
            <a:prstDash val="solid"/>
            <a:round/>
            <a:headEnd len="lg" w="lg" type="triangle"/>
            <a:tailEnd len="lg" w="lg" type="none"/>
          </a:ln>
        </p:spPr>
      </p:cxnSp>
      <p:cxnSp>
        <p:nvCxnSpPr>
          <p:cNvPr id="110" name="Shape 110"/>
          <p:cNvCxnSpPr/>
          <p:nvPr/>
        </p:nvCxnSpPr>
        <p:spPr>
          <a:xfrm>
            <a:off x="6439655" y="722127"/>
            <a:ext cx="0" cy="832500"/>
          </a:xfrm>
          <a:prstGeom prst="straightConnector1">
            <a:avLst/>
          </a:prstGeom>
          <a:noFill/>
          <a:ln cap="flat" w="19050">
            <a:solidFill>
              <a:srgbClr val="000000"/>
            </a:solidFill>
            <a:prstDash val="solid"/>
            <a:round/>
            <a:headEnd len="lg" w="lg" type="none"/>
            <a:tailEnd len="lg" w="lg" type="triangle"/>
          </a:ln>
        </p:spPr>
      </p:cxnSp>
      <p:cxnSp>
        <p:nvCxnSpPr>
          <p:cNvPr id="111" name="Shape 111"/>
          <p:cNvCxnSpPr/>
          <p:nvPr/>
        </p:nvCxnSpPr>
        <p:spPr>
          <a:xfrm>
            <a:off x="7305525" y="722127"/>
            <a:ext cx="0" cy="832500"/>
          </a:xfrm>
          <a:prstGeom prst="straightConnector1">
            <a:avLst/>
          </a:prstGeom>
          <a:noFill/>
          <a:ln cap="flat" w="19050">
            <a:solidFill>
              <a:srgbClr val="000000"/>
            </a:solidFill>
            <a:prstDash val="solid"/>
            <a:round/>
            <a:headEnd len="lg" w="lg" type="none"/>
            <a:tailEnd len="lg" w="lg" type="triangle"/>
          </a:ln>
        </p:spPr>
      </p:cxnSp>
      <p:sp>
        <p:nvSpPr>
          <p:cNvPr id="112" name="Shape 112"/>
          <p:cNvSpPr txBox="1"/>
          <p:nvPr/>
        </p:nvSpPr>
        <p:spPr>
          <a:xfrm>
            <a:off x="4892850" y="255100"/>
            <a:ext cx="1835099" cy="467099"/>
          </a:xfrm>
          <a:prstGeom prst="rect">
            <a:avLst/>
          </a:prstGeom>
          <a:solidFill>
            <a:srgbClr val="FFFFFF"/>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chemeClr val="accent1"/>
                </a:solidFill>
              </a:rPr>
              <a:t>11◦</a:t>
            </a:r>
            <a:r>
              <a:rPr lang="en" sz="1800"/>
              <a:t> </a:t>
            </a:r>
            <a:r>
              <a:rPr lang="en" sz="1800">
                <a:solidFill>
                  <a:schemeClr val="dk2"/>
                </a:solidFill>
              </a:rPr>
              <a:t>U</a:t>
            </a:r>
            <a:r>
              <a:rPr lang="en" sz="1800"/>
              <a:t> </a:t>
            </a:r>
            <a:r>
              <a:rPr lang="en" sz="1800">
                <a:solidFill>
                  <a:schemeClr val="accent1"/>
                </a:solidFill>
              </a:rPr>
              <a:t>12◦</a:t>
            </a:r>
            <a:r>
              <a:rPr lang="en" sz="1800"/>
              <a:t> </a:t>
            </a:r>
            <a:r>
              <a:rPr b="1" lang="en" sz="2400">
                <a:solidFill>
                  <a:schemeClr val="dk2"/>
                </a:solidFill>
              </a:rPr>
              <a:t>U</a:t>
            </a:r>
          </a:p>
        </p:txBody>
      </p:sp>
      <p:sp>
        <p:nvSpPr>
          <p:cNvPr id="113" name="Shape 113"/>
          <p:cNvSpPr txBox="1"/>
          <p:nvPr/>
        </p:nvSpPr>
        <p:spPr>
          <a:xfrm>
            <a:off x="4965005" y="809956"/>
            <a:ext cx="1835099" cy="467099"/>
          </a:xfrm>
          <a:prstGeom prst="rect">
            <a:avLst/>
          </a:prstGeom>
          <a:solidFill>
            <a:srgbClr val="FFFFFF"/>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chemeClr val="accent1"/>
                </a:solidFill>
              </a:rPr>
              <a:t>11◦</a:t>
            </a:r>
            <a:r>
              <a:rPr lang="en" sz="1800">
                <a:solidFill>
                  <a:srgbClr val="6AA84F"/>
                </a:solidFill>
              </a:rPr>
              <a:t> </a:t>
            </a:r>
            <a:r>
              <a:rPr lang="en" sz="1800">
                <a:solidFill>
                  <a:schemeClr val="dk2"/>
                </a:solidFill>
              </a:rPr>
              <a:t>U</a:t>
            </a:r>
            <a:r>
              <a:rPr lang="en" sz="1800">
                <a:solidFill>
                  <a:srgbClr val="6AA84F"/>
                </a:solidFill>
              </a:rPr>
              <a:t> </a:t>
            </a:r>
            <a:r>
              <a:rPr lang="en" sz="1800">
                <a:solidFill>
                  <a:schemeClr val="accent1"/>
                </a:solidFill>
              </a:rPr>
              <a:t>12◦</a:t>
            </a:r>
            <a:r>
              <a:rPr lang="en" sz="1800"/>
              <a:t> </a:t>
            </a:r>
            <a:r>
              <a:rPr b="1" lang="en" sz="2400">
                <a:solidFill>
                  <a:schemeClr val="dk2"/>
                </a:solidFill>
              </a:rPr>
              <a:t>L</a:t>
            </a:r>
          </a:p>
        </p:txBody>
      </p:sp>
      <p:sp>
        <p:nvSpPr>
          <p:cNvPr id="114" name="Shape 114"/>
          <p:cNvSpPr txBox="1"/>
          <p:nvPr/>
        </p:nvSpPr>
        <p:spPr>
          <a:xfrm>
            <a:off x="6944746" y="809956"/>
            <a:ext cx="1835099" cy="467099"/>
          </a:xfrm>
          <a:prstGeom prst="rect">
            <a:avLst/>
          </a:prstGeom>
          <a:solidFill>
            <a:srgbClr val="FFFFFF"/>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chemeClr val="accent1"/>
                </a:solidFill>
              </a:rPr>
              <a:t>11◦</a:t>
            </a:r>
            <a:r>
              <a:rPr lang="en" sz="1800">
                <a:solidFill>
                  <a:srgbClr val="6AA84F"/>
                </a:solidFill>
              </a:rPr>
              <a:t> </a:t>
            </a:r>
            <a:r>
              <a:rPr lang="en" sz="1800">
                <a:solidFill>
                  <a:schemeClr val="dk2"/>
                </a:solidFill>
              </a:rPr>
              <a:t>U</a:t>
            </a:r>
            <a:r>
              <a:rPr lang="en" sz="1800">
                <a:solidFill>
                  <a:srgbClr val="6AA84F"/>
                </a:solidFill>
              </a:rPr>
              <a:t> </a:t>
            </a:r>
            <a:r>
              <a:rPr lang="en" sz="1800">
                <a:solidFill>
                  <a:schemeClr val="accent1"/>
                </a:solidFill>
              </a:rPr>
              <a:t>12◦</a:t>
            </a:r>
            <a:r>
              <a:rPr lang="en" sz="1800"/>
              <a:t> </a:t>
            </a:r>
            <a:r>
              <a:rPr b="1" lang="en" sz="2400">
                <a:solidFill>
                  <a:schemeClr val="dk2"/>
                </a:solidFill>
              </a:rPr>
              <a:t>D</a:t>
            </a:r>
          </a:p>
        </p:txBody>
      </p:sp>
      <p:sp>
        <p:nvSpPr>
          <p:cNvPr id="115" name="Shape 115"/>
          <p:cNvSpPr txBox="1"/>
          <p:nvPr/>
        </p:nvSpPr>
        <p:spPr>
          <a:xfrm>
            <a:off x="7016901" y="255100"/>
            <a:ext cx="1835099" cy="467099"/>
          </a:xfrm>
          <a:prstGeom prst="rect">
            <a:avLst/>
          </a:prstGeom>
          <a:solidFill>
            <a:srgbClr val="FFFFFF"/>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800">
                <a:solidFill>
                  <a:schemeClr val="accent1"/>
                </a:solidFill>
              </a:rPr>
              <a:t>11◦</a:t>
            </a:r>
            <a:r>
              <a:rPr lang="en" sz="1800"/>
              <a:t> </a:t>
            </a:r>
            <a:r>
              <a:rPr lang="en" sz="1800">
                <a:solidFill>
                  <a:schemeClr val="dk2"/>
                </a:solidFill>
              </a:rPr>
              <a:t>U</a:t>
            </a:r>
            <a:r>
              <a:rPr lang="en" sz="1800"/>
              <a:t> </a:t>
            </a:r>
            <a:r>
              <a:rPr lang="en" sz="1800">
                <a:solidFill>
                  <a:schemeClr val="accent1"/>
                </a:solidFill>
              </a:rPr>
              <a:t>12◦</a:t>
            </a:r>
            <a:r>
              <a:rPr lang="en" sz="1800"/>
              <a:t> </a:t>
            </a:r>
            <a:r>
              <a:rPr b="1" lang="en" sz="2400">
                <a:solidFill>
                  <a:schemeClr val="dk2"/>
                </a:solidFill>
              </a:rPr>
              <a:t>R</a:t>
            </a:r>
          </a:p>
        </p:txBody>
      </p:sp>
      <p:cxnSp>
        <p:nvCxnSpPr>
          <p:cNvPr id="116" name="Shape 116"/>
          <p:cNvCxnSpPr/>
          <p:nvPr/>
        </p:nvCxnSpPr>
        <p:spPr>
          <a:xfrm>
            <a:off x="7089057" y="1276983"/>
            <a:ext cx="0" cy="277500"/>
          </a:xfrm>
          <a:prstGeom prst="straightConnector1">
            <a:avLst/>
          </a:prstGeom>
          <a:noFill/>
          <a:ln cap="flat" w="19050">
            <a:solidFill>
              <a:srgbClr val="000000"/>
            </a:solidFill>
            <a:prstDash val="solid"/>
            <a:round/>
            <a:headEnd len="lg" w="lg" type="none"/>
            <a:tailEnd len="lg" w="lg" type="triangle"/>
          </a:ln>
        </p:spPr>
      </p:cxnSp>
      <p:cxnSp>
        <p:nvCxnSpPr>
          <p:cNvPr id="117" name="Shape 117"/>
          <p:cNvCxnSpPr/>
          <p:nvPr/>
        </p:nvCxnSpPr>
        <p:spPr>
          <a:xfrm>
            <a:off x="6656122" y="1276983"/>
            <a:ext cx="0" cy="277500"/>
          </a:xfrm>
          <a:prstGeom prst="straightConnector1">
            <a:avLst/>
          </a:prstGeom>
          <a:noFill/>
          <a:ln cap="flat" w="19050">
            <a:solidFill>
              <a:srgbClr val="000000"/>
            </a:solidFill>
            <a:prstDash val="solid"/>
            <a:round/>
            <a:headEnd len="lg" w="lg" type="none"/>
            <a:tailEnd len="lg" w="lg" type="triangle"/>
          </a:ln>
        </p:spPr>
      </p:cxnSp>
      <p:cxnSp>
        <p:nvCxnSpPr>
          <p:cNvPr id="118" name="Shape 118"/>
          <p:cNvCxnSpPr/>
          <p:nvPr/>
        </p:nvCxnSpPr>
        <p:spPr>
          <a:xfrm rot="10800000">
            <a:off x="6439647" y="3588724"/>
            <a:ext cx="0" cy="190200"/>
          </a:xfrm>
          <a:prstGeom prst="straightConnector1">
            <a:avLst/>
          </a:prstGeom>
          <a:noFill/>
          <a:ln cap="flat" w="19050">
            <a:solidFill>
              <a:srgbClr val="000000"/>
            </a:solidFill>
            <a:prstDash val="solid"/>
            <a:round/>
            <a:headEnd len="lg" w="lg" type="triangle"/>
            <a:tailEnd len="lg" w="lg" type="none"/>
          </a:ln>
        </p:spPr>
      </p:cxnSp>
      <p:cxnSp>
        <p:nvCxnSpPr>
          <p:cNvPr id="119" name="Shape 119"/>
          <p:cNvCxnSpPr/>
          <p:nvPr/>
        </p:nvCxnSpPr>
        <p:spPr>
          <a:xfrm rot="10800000">
            <a:off x="7305519" y="3588724"/>
            <a:ext cx="0" cy="190200"/>
          </a:xfrm>
          <a:prstGeom prst="straightConnector1">
            <a:avLst/>
          </a:prstGeom>
          <a:noFill/>
          <a:ln cap="flat" w="19050">
            <a:solidFill>
              <a:srgbClr val="000000"/>
            </a:solidFill>
            <a:prstDash val="solid"/>
            <a:round/>
            <a:headEnd len="lg" w="lg" type="triangle"/>
            <a:tailEnd len="lg" w="lg" type="none"/>
          </a:ln>
        </p:spPr>
      </p:cxnSp>
      <p:sp>
        <p:nvSpPr>
          <p:cNvPr id="120" name="Shape 120"/>
          <p:cNvSpPr txBox="1"/>
          <p:nvPr/>
        </p:nvSpPr>
        <p:spPr>
          <a:xfrm>
            <a:off x="5876132" y="4421307"/>
            <a:ext cx="926099" cy="467099"/>
          </a:xfrm>
          <a:prstGeom prst="rect">
            <a:avLst/>
          </a:prstGeom>
          <a:solidFill>
            <a:srgbClr val="FFFFFF"/>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400">
                <a:solidFill>
                  <a:schemeClr val="accent1"/>
                </a:solidFill>
              </a:rPr>
              <a:t>12</a:t>
            </a:r>
            <a:r>
              <a:rPr lang="en" sz="1800">
                <a:solidFill>
                  <a:schemeClr val="accent1"/>
                </a:solidFill>
              </a:rPr>
              <a:t>◦</a:t>
            </a:r>
          </a:p>
        </p:txBody>
      </p:sp>
      <p:sp>
        <p:nvSpPr>
          <p:cNvPr id="121" name="Shape 121"/>
          <p:cNvSpPr txBox="1"/>
          <p:nvPr/>
        </p:nvSpPr>
        <p:spPr>
          <a:xfrm>
            <a:off x="5799965" y="3778836"/>
            <a:ext cx="926099" cy="467099"/>
          </a:xfrm>
          <a:prstGeom prst="rect">
            <a:avLst/>
          </a:prstGeom>
          <a:solidFill>
            <a:srgbClr val="FFFFFF"/>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400">
                <a:solidFill>
                  <a:schemeClr val="accent1"/>
                </a:solidFill>
              </a:rPr>
              <a:t>13</a:t>
            </a:r>
            <a:r>
              <a:rPr lang="en" sz="1800">
                <a:solidFill>
                  <a:srgbClr val="E67C0B"/>
                </a:solidFill>
              </a:rPr>
              <a:t>◈</a:t>
            </a:r>
          </a:p>
        </p:txBody>
      </p:sp>
      <p:sp>
        <p:nvSpPr>
          <p:cNvPr id="122" name="Shape 122"/>
          <p:cNvSpPr txBox="1"/>
          <p:nvPr/>
        </p:nvSpPr>
        <p:spPr>
          <a:xfrm>
            <a:off x="7018978" y="3778836"/>
            <a:ext cx="926099" cy="467099"/>
          </a:xfrm>
          <a:prstGeom prst="rect">
            <a:avLst/>
          </a:prstGeom>
          <a:solidFill>
            <a:srgbClr val="FFFFFF"/>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400">
                <a:solidFill>
                  <a:srgbClr val="80B606"/>
                </a:solidFill>
              </a:rPr>
              <a:t>22</a:t>
            </a:r>
            <a:r>
              <a:rPr lang="en" sz="1800">
                <a:solidFill>
                  <a:schemeClr val="accent1"/>
                </a:solidFill>
              </a:rPr>
              <a:t>◦</a:t>
            </a:r>
          </a:p>
        </p:txBody>
      </p:sp>
      <p:sp>
        <p:nvSpPr>
          <p:cNvPr id="123" name="Shape 123"/>
          <p:cNvSpPr txBox="1"/>
          <p:nvPr/>
        </p:nvSpPr>
        <p:spPr>
          <a:xfrm>
            <a:off x="6942669" y="4421307"/>
            <a:ext cx="991799" cy="467099"/>
          </a:xfrm>
          <a:prstGeom prst="rect">
            <a:avLst/>
          </a:prstGeom>
          <a:solidFill>
            <a:srgbClr val="FFFFFF"/>
          </a:solidFill>
          <a:ln cap="flat"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400">
                <a:solidFill>
                  <a:schemeClr val="accent1"/>
                </a:solidFill>
              </a:rPr>
              <a:t>11</a:t>
            </a:r>
            <a:r>
              <a:rPr lang="en" sz="1800">
                <a:solidFill>
                  <a:schemeClr val="accent1"/>
                </a:solidFill>
              </a:rPr>
              <a:t>◦</a:t>
            </a:r>
          </a:p>
        </p:txBody>
      </p:sp>
      <p:sp>
        <p:nvSpPr>
          <p:cNvPr id="124" name="Shape 124"/>
          <p:cNvSpPr/>
          <p:nvPr/>
        </p:nvSpPr>
        <p:spPr>
          <a:xfrm>
            <a:off x="6181144" y="1554577"/>
            <a:ext cx="1382999" cy="2034299"/>
          </a:xfrm>
          <a:prstGeom prst="roundRect">
            <a:avLst>
              <a:gd fmla="val 16667" name="adj"/>
            </a:avLst>
          </a:prstGeom>
          <a:solidFill>
            <a:schemeClr val="accent1"/>
          </a:solidFill>
          <a:ln cap="flat" w="3810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t>Environment</a:t>
            </a:r>
          </a:p>
        </p:txBody>
      </p:sp>
      <p:sp>
        <p:nvSpPr>
          <p:cNvPr id="125" name="Shape 125"/>
          <p:cNvSpPr/>
          <p:nvPr/>
        </p:nvSpPr>
        <p:spPr>
          <a:xfrm>
            <a:off x="880475" y="1434600"/>
            <a:ext cx="1071599" cy="670800"/>
          </a:xfrm>
          <a:prstGeom prst="rect">
            <a:avLst/>
          </a:prstGeom>
          <a:solidFill>
            <a:srgbClr val="FFFFFF"/>
          </a:solidFill>
          <a:ln cap="flat" w="38100">
            <a:solidFill>
              <a:schemeClr val="accen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6" name="Shape 126"/>
          <p:cNvSpPr/>
          <p:nvPr/>
        </p:nvSpPr>
        <p:spPr>
          <a:xfrm>
            <a:off x="1952075" y="1434600"/>
            <a:ext cx="1071599" cy="670800"/>
          </a:xfrm>
          <a:prstGeom prst="rect">
            <a:avLst/>
          </a:prstGeom>
          <a:solidFill>
            <a:srgbClr val="FFFFFF"/>
          </a:solidFill>
          <a:ln cap="flat" w="38100">
            <a:solidFill>
              <a:schemeClr val="accen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7" name="Shape 127"/>
          <p:cNvSpPr/>
          <p:nvPr/>
        </p:nvSpPr>
        <p:spPr>
          <a:xfrm>
            <a:off x="3023675" y="1434600"/>
            <a:ext cx="1071599" cy="670800"/>
          </a:xfrm>
          <a:prstGeom prst="rect">
            <a:avLst/>
          </a:prstGeom>
          <a:solidFill>
            <a:srgbClr val="FFFFFF"/>
          </a:solidFill>
          <a:ln cap="flat" w="38100">
            <a:solidFill>
              <a:schemeClr val="accen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8" name="Shape 128"/>
          <p:cNvSpPr/>
          <p:nvPr/>
        </p:nvSpPr>
        <p:spPr>
          <a:xfrm>
            <a:off x="880475" y="2105400"/>
            <a:ext cx="1071599" cy="670800"/>
          </a:xfrm>
          <a:prstGeom prst="rect">
            <a:avLst/>
          </a:prstGeom>
          <a:solidFill>
            <a:srgbClr val="FFFFFF"/>
          </a:solidFill>
          <a:ln cap="flat" w="38100">
            <a:solidFill>
              <a:schemeClr val="accen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9" name="Shape 129"/>
          <p:cNvSpPr/>
          <p:nvPr/>
        </p:nvSpPr>
        <p:spPr>
          <a:xfrm>
            <a:off x="1952075" y="2105400"/>
            <a:ext cx="1071599" cy="670800"/>
          </a:xfrm>
          <a:prstGeom prst="rect">
            <a:avLst/>
          </a:prstGeom>
          <a:solidFill>
            <a:srgbClr val="FFFFFF"/>
          </a:solidFill>
          <a:ln cap="flat" w="38100">
            <a:solidFill>
              <a:schemeClr val="accen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0" name="Shape 130"/>
          <p:cNvSpPr/>
          <p:nvPr/>
        </p:nvSpPr>
        <p:spPr>
          <a:xfrm>
            <a:off x="3023675" y="2105400"/>
            <a:ext cx="1071599" cy="670800"/>
          </a:xfrm>
          <a:prstGeom prst="rect">
            <a:avLst/>
          </a:prstGeom>
          <a:solidFill>
            <a:srgbClr val="FFFFFF"/>
          </a:solidFill>
          <a:ln cap="flat" w="38100">
            <a:solidFill>
              <a:schemeClr val="accen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1" name="Shape 131"/>
          <p:cNvSpPr/>
          <p:nvPr/>
        </p:nvSpPr>
        <p:spPr>
          <a:xfrm>
            <a:off x="880475" y="2776200"/>
            <a:ext cx="1071599" cy="670800"/>
          </a:xfrm>
          <a:prstGeom prst="rect">
            <a:avLst/>
          </a:prstGeom>
          <a:solidFill>
            <a:srgbClr val="FFFFFF"/>
          </a:solidFill>
          <a:ln cap="flat" w="38100">
            <a:solidFill>
              <a:schemeClr val="accen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2" name="Shape 132"/>
          <p:cNvSpPr/>
          <p:nvPr/>
        </p:nvSpPr>
        <p:spPr>
          <a:xfrm>
            <a:off x="1952075" y="2776200"/>
            <a:ext cx="1071599" cy="670800"/>
          </a:xfrm>
          <a:prstGeom prst="rect">
            <a:avLst/>
          </a:prstGeom>
          <a:solidFill>
            <a:srgbClr val="FFFFFF"/>
          </a:solidFill>
          <a:ln cap="flat" w="38100">
            <a:solidFill>
              <a:schemeClr val="accen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3" name="Shape 133"/>
          <p:cNvSpPr/>
          <p:nvPr/>
        </p:nvSpPr>
        <p:spPr>
          <a:xfrm>
            <a:off x="3023675" y="2776200"/>
            <a:ext cx="1071599" cy="670800"/>
          </a:xfrm>
          <a:prstGeom prst="rect">
            <a:avLst/>
          </a:prstGeom>
          <a:solidFill>
            <a:srgbClr val="FFFFFF"/>
          </a:solidFill>
          <a:ln cap="flat" w="38100">
            <a:solidFill>
              <a:schemeClr val="accen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4" name="Shape 134"/>
          <p:cNvSpPr/>
          <p:nvPr/>
        </p:nvSpPr>
        <p:spPr>
          <a:xfrm>
            <a:off x="1318625" y="2343150"/>
            <a:ext cx="195299" cy="195299"/>
          </a:xfrm>
          <a:prstGeom prst="ellipse">
            <a:avLst/>
          </a:prstGeom>
          <a:solidFill>
            <a:schemeClr val="dk2"/>
          </a:solidFill>
          <a:ln cap="flat" w="19050">
            <a:solidFill>
              <a:schemeClr val="accent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5" name="Shape 135"/>
          <p:cNvSpPr/>
          <p:nvPr/>
        </p:nvSpPr>
        <p:spPr>
          <a:xfrm>
            <a:off x="1285175" y="2538450"/>
            <a:ext cx="262199" cy="584700"/>
          </a:xfrm>
          <a:prstGeom prst="upArrow">
            <a:avLst>
              <a:gd fmla="val 50000" name="adj1"/>
              <a:gd fmla="val 50000" name="adj2"/>
            </a:avLst>
          </a:prstGeom>
          <a:solidFill>
            <a:srgbClr val="FFFFFF"/>
          </a:solidFill>
          <a:ln cap="flat" w="19050">
            <a:solidFill>
              <a:schemeClr val="accent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6" name="Shape 136"/>
          <p:cNvSpPr/>
          <p:nvPr/>
        </p:nvSpPr>
        <p:spPr>
          <a:xfrm>
            <a:off x="1318625" y="3013950"/>
            <a:ext cx="195299" cy="195299"/>
          </a:xfrm>
          <a:prstGeom prst="ellipse">
            <a:avLst/>
          </a:prstGeom>
          <a:solidFill>
            <a:srgbClr val="FFFFFF"/>
          </a:solidFill>
          <a:ln cap="flat" w="19050">
            <a:solidFill>
              <a:schemeClr val="accent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7" name="Shape 137"/>
          <p:cNvSpPr txBox="1"/>
          <p:nvPr/>
        </p:nvSpPr>
        <p:spPr>
          <a:xfrm>
            <a:off x="3023675" y="3447000"/>
            <a:ext cx="1071599" cy="284999"/>
          </a:xfrm>
          <a:prstGeom prst="rect">
            <a:avLst/>
          </a:prstGeom>
          <a:noFill/>
          <a:ln>
            <a:noFill/>
          </a:ln>
        </p:spPr>
        <p:txBody>
          <a:bodyPr anchorCtr="0" anchor="ctr" bIns="91425" lIns="91425" rIns="91425" tIns="91425">
            <a:noAutofit/>
          </a:bodyPr>
          <a:lstStyle/>
          <a:p>
            <a:pPr algn="ctr">
              <a:spcBef>
                <a:spcPts val="0"/>
              </a:spcBef>
              <a:buNone/>
            </a:pPr>
            <a:r>
              <a:rPr lang="en"/>
              <a:t>3</a:t>
            </a:r>
          </a:p>
        </p:txBody>
      </p:sp>
      <p:sp>
        <p:nvSpPr>
          <p:cNvPr id="138" name="Shape 138"/>
          <p:cNvSpPr txBox="1"/>
          <p:nvPr/>
        </p:nvSpPr>
        <p:spPr>
          <a:xfrm>
            <a:off x="1952075" y="3447000"/>
            <a:ext cx="1071599" cy="284999"/>
          </a:xfrm>
          <a:prstGeom prst="rect">
            <a:avLst/>
          </a:prstGeom>
          <a:noFill/>
          <a:ln>
            <a:noFill/>
          </a:ln>
        </p:spPr>
        <p:txBody>
          <a:bodyPr anchorCtr="0" anchor="ctr" bIns="91425" lIns="91425" rIns="91425" tIns="91425">
            <a:noAutofit/>
          </a:bodyPr>
          <a:lstStyle/>
          <a:p>
            <a:pPr lvl="0" rtl="0" algn="ctr">
              <a:spcBef>
                <a:spcPts val="0"/>
              </a:spcBef>
              <a:buNone/>
            </a:pPr>
            <a:r>
              <a:rPr lang="en"/>
              <a:t>2</a:t>
            </a:r>
          </a:p>
        </p:txBody>
      </p:sp>
      <p:sp>
        <p:nvSpPr>
          <p:cNvPr id="139" name="Shape 139"/>
          <p:cNvSpPr txBox="1"/>
          <p:nvPr/>
        </p:nvSpPr>
        <p:spPr>
          <a:xfrm>
            <a:off x="880475" y="3447000"/>
            <a:ext cx="1071599" cy="284999"/>
          </a:xfrm>
          <a:prstGeom prst="rect">
            <a:avLst/>
          </a:prstGeom>
          <a:noFill/>
          <a:ln>
            <a:noFill/>
          </a:ln>
        </p:spPr>
        <p:txBody>
          <a:bodyPr anchorCtr="0" anchor="ctr" bIns="91425" lIns="91425" rIns="91425" tIns="91425">
            <a:noAutofit/>
          </a:bodyPr>
          <a:lstStyle/>
          <a:p>
            <a:pPr lvl="0" rtl="0" algn="ctr">
              <a:spcBef>
                <a:spcPts val="0"/>
              </a:spcBef>
              <a:buNone/>
            </a:pPr>
            <a:r>
              <a:rPr lang="en"/>
              <a:t>1</a:t>
            </a:r>
          </a:p>
        </p:txBody>
      </p:sp>
      <p:sp>
        <p:nvSpPr>
          <p:cNvPr id="140" name="Shape 140"/>
          <p:cNvSpPr txBox="1"/>
          <p:nvPr/>
        </p:nvSpPr>
        <p:spPr>
          <a:xfrm>
            <a:off x="597675" y="1411475"/>
            <a:ext cx="262199" cy="670800"/>
          </a:xfrm>
          <a:prstGeom prst="rect">
            <a:avLst/>
          </a:prstGeom>
          <a:noFill/>
          <a:ln>
            <a:noFill/>
          </a:ln>
        </p:spPr>
        <p:txBody>
          <a:bodyPr anchorCtr="0" anchor="ctr" bIns="91425" lIns="91425" rIns="91425" tIns="91425">
            <a:noAutofit/>
          </a:bodyPr>
          <a:lstStyle/>
          <a:p>
            <a:pPr algn="ctr">
              <a:spcBef>
                <a:spcPts val="0"/>
              </a:spcBef>
              <a:buNone/>
            </a:pPr>
            <a:r>
              <a:rPr lang="en"/>
              <a:t>3</a:t>
            </a:r>
          </a:p>
        </p:txBody>
      </p:sp>
      <p:sp>
        <p:nvSpPr>
          <p:cNvPr id="141" name="Shape 141"/>
          <p:cNvSpPr txBox="1"/>
          <p:nvPr/>
        </p:nvSpPr>
        <p:spPr>
          <a:xfrm>
            <a:off x="597675" y="2082275"/>
            <a:ext cx="262199" cy="670800"/>
          </a:xfrm>
          <a:prstGeom prst="rect">
            <a:avLst/>
          </a:prstGeom>
          <a:noFill/>
          <a:ln>
            <a:noFill/>
          </a:ln>
        </p:spPr>
        <p:txBody>
          <a:bodyPr anchorCtr="0" anchor="ctr" bIns="91425" lIns="91425" rIns="91425" tIns="91425">
            <a:noAutofit/>
          </a:bodyPr>
          <a:lstStyle/>
          <a:p>
            <a:pPr lvl="0" rtl="0" algn="ctr">
              <a:spcBef>
                <a:spcPts val="0"/>
              </a:spcBef>
              <a:buNone/>
            </a:pPr>
            <a:r>
              <a:rPr lang="en"/>
              <a:t>2</a:t>
            </a:r>
          </a:p>
        </p:txBody>
      </p:sp>
      <p:sp>
        <p:nvSpPr>
          <p:cNvPr id="142" name="Shape 142"/>
          <p:cNvSpPr txBox="1"/>
          <p:nvPr/>
        </p:nvSpPr>
        <p:spPr>
          <a:xfrm>
            <a:off x="597675" y="2776200"/>
            <a:ext cx="262199" cy="670800"/>
          </a:xfrm>
          <a:prstGeom prst="rect">
            <a:avLst/>
          </a:prstGeom>
          <a:noFill/>
          <a:ln>
            <a:noFill/>
          </a:ln>
        </p:spPr>
        <p:txBody>
          <a:bodyPr anchorCtr="0" anchor="ctr" bIns="91425" lIns="91425" rIns="91425" tIns="91425">
            <a:noAutofit/>
          </a:bodyPr>
          <a:lstStyle/>
          <a:p>
            <a:pPr lvl="0" rtl="0" algn="ctr">
              <a:spcBef>
                <a:spcPts val="0"/>
              </a:spcBef>
              <a:buNone/>
            </a:pPr>
            <a:r>
              <a:rPr lang="en"/>
              <a:t>1</a:t>
            </a:r>
          </a:p>
        </p:txBody>
      </p:sp>
      <p:sp>
        <p:nvSpPr>
          <p:cNvPr id="143" name="Shape 143"/>
          <p:cNvSpPr/>
          <p:nvPr/>
        </p:nvSpPr>
        <p:spPr>
          <a:xfrm>
            <a:off x="1318400" y="1665350"/>
            <a:ext cx="195299" cy="195299"/>
          </a:xfrm>
          <a:prstGeom prst="diamond">
            <a:avLst/>
          </a:prstGeom>
          <a:solidFill>
            <a:srgbClr val="E67C0B"/>
          </a:solidFill>
          <a:ln cap="flat" w="19050">
            <a:solidFill>
              <a:schemeClr val="accent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44" name="Shape 144"/>
          <p:cNvSpPr/>
          <p:nvPr/>
        </p:nvSpPr>
        <p:spPr>
          <a:xfrm>
            <a:off x="3422862" y="2343150"/>
            <a:ext cx="195299" cy="195299"/>
          </a:xfrm>
          <a:prstGeom prst="diamond">
            <a:avLst/>
          </a:prstGeom>
          <a:solidFill>
            <a:srgbClr val="E67C0B"/>
          </a:solidFill>
          <a:ln cap="flat" w="19050">
            <a:solidFill>
              <a:schemeClr val="accent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45" name="Shape 145"/>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dk2"/>
                </a:solidFill>
              </a:rPr>
              <a:t>‹#›</a:t>
            </a:fld>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49" name="Shape 149"/>
        <p:cNvGrpSpPr/>
        <p:nvPr/>
      </p:nvGrpSpPr>
      <p:grpSpPr>
        <a:xfrm>
          <a:off x="0" y="0"/>
          <a:ext cx="0" cy="0"/>
          <a:chOff x="0" y="0"/>
          <a:chExt cx="0" cy="0"/>
        </a:xfrm>
      </p:grpSpPr>
      <p:sp>
        <p:nvSpPr>
          <p:cNvPr id="150" name="Shape 150"/>
          <p:cNvSpPr/>
          <p:nvPr/>
        </p:nvSpPr>
        <p:spPr>
          <a:xfrm>
            <a:off x="3320095" y="730200"/>
            <a:ext cx="2503799" cy="3683099"/>
          </a:xfrm>
          <a:prstGeom prst="roundRect">
            <a:avLst>
              <a:gd fmla="val 16667" name="adj"/>
            </a:avLst>
          </a:prstGeom>
          <a:solidFill>
            <a:schemeClr val="accent1"/>
          </a:solidFill>
          <a:ln cap="flat" w="3810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2400"/>
              <a:t>Environment</a:t>
            </a:r>
          </a:p>
        </p:txBody>
      </p:sp>
      <p:sp>
        <p:nvSpPr>
          <p:cNvPr id="151" name="Shape 151"/>
          <p:cNvSpPr/>
          <p:nvPr/>
        </p:nvSpPr>
        <p:spPr>
          <a:xfrm>
            <a:off x="4314201" y="3046810"/>
            <a:ext cx="1227299" cy="1084200"/>
          </a:xfrm>
          <a:prstGeom prst="roundRect">
            <a:avLst>
              <a:gd fmla="val 16667" name="adj"/>
            </a:avLst>
          </a:prstGeom>
          <a:solidFill>
            <a:schemeClr val="dk2"/>
          </a:solidFill>
          <a:ln cap="flat" w="19050">
            <a:solidFill>
              <a:srgbClr val="000000"/>
            </a:solidFill>
            <a:prstDash val="dash"/>
            <a:round/>
            <a:headEnd len="med" w="med" type="none"/>
            <a:tailEnd len="med" w="med" type="none"/>
          </a:ln>
        </p:spPr>
        <p:txBody>
          <a:bodyPr anchorCtr="0" anchor="t" bIns="91425" lIns="91425" rIns="91425" tIns="91425">
            <a:noAutofit/>
          </a:bodyPr>
          <a:lstStyle/>
          <a:p>
            <a:pPr lvl="0" rtl="0" algn="ctr">
              <a:spcBef>
                <a:spcPts val="0"/>
              </a:spcBef>
              <a:buNone/>
            </a:pPr>
            <a:r>
              <a:rPr lang="en" sz="2400">
                <a:solidFill>
                  <a:srgbClr val="FFFFFF"/>
                </a:solidFill>
              </a:rPr>
              <a:t>Agent</a:t>
            </a:r>
          </a:p>
        </p:txBody>
      </p:sp>
      <p:sp>
        <p:nvSpPr>
          <p:cNvPr id="152" name="Shape 152"/>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dk2"/>
                </a:solidFill>
              </a:rPr>
              <a:t>‹#›</a:t>
            </a:fld>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biz">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